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custDataLst>
    <p:tags r:id="rId29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858AA99-2EBD-407C-BB28-94F14B7FD0C3}">
  <a:tblStyle styleId="{B858AA99-2EBD-407C-BB28-94F14B7FD0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 snapToGrid="0">
      <p:cViewPr varScale="1">
        <p:scale>
          <a:sx n="153" d="100"/>
          <a:sy n="153" d="100"/>
        </p:scale>
        <p:origin x="162" y="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7d1bf331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7d1bf3313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112cab32d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112cab32d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08521ec8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08521ec8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Este es el organigrama actual del departamento de SPED.  Hay dos administradores que supervisan el departamento.  Tienen coordinadores en "roles sobre el terreno" responsables de apoyar a los equipos de construcción y a los estudiantes. 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112cab32d7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112cab32d7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Esta es una instantánea de los números reportados en los datos de BEDS de octubre.  Las cifras varían de una semana a otra dependiendo del resultado de las reuniones de la CSE. 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112cab32d7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112cab32d7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distrito tiene una amplia gama de apoyos disponibles para los estudiantes.  El objetivo es servir a los estudiantes en sus escuelas de origen dentro de BCSD.  Sin embargo, si no somos capaces de satisfacer sus necesidades aquí, encontraremos la ubicación adecuada. 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112cab32d7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112cab32d7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próximo año necesitaremos 54 maestros de Educación Especial, lo que incluye la adición de la nueva clase SAIL 8:1:3 para acomodar a los estudiantes de K entrantes.  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17.5 Psicólogos y Trabajadores Sociales incluye un trabajador social parcial y un coordinador parcial en Hillside.  El 13.2 Habla y Lenguaje incluye un .2 fte Habla y Lenguaje contratado a través de BOCES para acomodar a los estudiantes en WPES.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112cab32d7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112cab32d7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b67dd23386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b67dd23386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6a52cbfe0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6a52cbfe0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Director de Tecnología, quien también se desempeña como Coordinador de Datos del Distrito para los informes estatales y el Oficial de Protección de Datos del Distrito, un puesto requerido por la ley estatal, supervisa los puestos que se muestran en esta tabla.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Analista de Seguridad de Sistemas de Información apoya las funciones de protección de datos y ciberseguridad del departamento. 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personal de datos apoya el Sistema de Información de Estudiantes, los requisitos de informes estatales y todos los procesos en los que los datos se mueven entre sistemas.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equipo de red da soporte a la infraestructura tecnológica, incluidos los servidores, el cableado físico, el hardware de red, las comunicaciones y los sistemas de seguridad. Además, este equipo es compatible con los dispositivos de usuario final del administrador y del profesor.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Coordinador del UDL y los Especialistas en Medios de la Biblioteca trabajan bajo la oficina de Currículo y la supervisión es compartida entre el Superintendente Adjunto de Currículo e Instrucción y el Director de Tecnología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Gerente de Teatro de FLHS es una supervisión compartida con la Administración de HS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Los auxiliares informáticos escolares son compatibles con los dispositivos de los estudiantes y son el primer nivel de apoyo en las escuelas.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b67dd2338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b67dd2338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Esta es una instantánea de "las cosas" respaldadas por el departamento de tecnología.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b67dd2338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b67dd2338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Distrito utiliza los servicios de LightPath como nuestro proveedor de servicios de Internet y teléfono. El Distrito también arrienda fibra que conecta las escuelas primarias y Hillside con el campus de Fox Lane.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Tenemos WiFi en todas partes con una red de invitados actualizada que se introdujo a principios de este año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Cada escuela tiene múltiples armarios de red, continuamos con nuestra actualización planificada de los conmutadores de red para BH y WP el próximo año. BV y PR se actualizaron a principios de este año. Este reemplazo de interruptor está parcialmente financiado por el programa federal E-Rate con un descuento aproximado del 60% en equipos e instalación.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Tenemos repetidores de radio bidireccionales en todas las escuelas para permitir las comunicaciones por radio en todo el distrito 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Además, seguimos ampliando nuestra asociación con MS-ISAC y el Centro de Seguridad de Internet para servicios de ciberseguridad.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e5a6ce90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e5a6ce90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b67dd2338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b67dd2338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Esta es una lista de las aplicaciones y sistemas administrativos, operativos y de seguridad admitidos por el distrito escolar. Esto incluye el Sistema de Información Estudiantil (Synergy), el Sistema Financiero, el Servicio de Alimentos, así como los sistemas de seguridad y muchos otros sistemas detrás de escena para respaldar la infraestructura tecnológica.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b67dd23386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b67dd23386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Esta es una pequeña muestra de las aplicaciones utilizadas en el aula que soporta el departamento de tecnología. 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b67dd23386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b67dd23386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Para el presupuesto 2024-2025, estamos planeando continuar con el Arrendamiento de Tecnología Educativa</a:t>
            </a:r>
            <a:endParaRPr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Esto incluirá nuevos Chromebooks para los grados 1, 5 y 9 como lo hacemos cada año.</a:t>
            </a:r>
            <a:endParaRPr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Una actualización del FLMS MAc Art Lab</a:t>
            </a:r>
            <a:endParaRPr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Sustitución continua de pizarras inteligentes obsoletas por paneles Promethean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Además, tenemos hardware de red que necesita ser reemplazado, incluidos los conmutadores de red y los puntos de acceso wifi en algunas de nuestras escuelas; los conmutadores de red en nuestra oficina de distrito que tienen al menos 10 años de antigüedad y el sistema de almacenamiento de archivos para todos los usuarios que está al "final de la vida útil" del fabricante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b7d1bf331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b7d1bf3313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b7d1bf33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2b7d1bf33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b7d1bf331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b7d1bf331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b7d1bf3313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b7d1bf3313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08789f04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08789f04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1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Este es el organigrama actual del departamento de Currículo.  El Superintendente Adjunto de Currículo e Instrucción trabaja en estrecha colaboración con los directores de distrito, los coordinadores de distrito, los coordinadores de secundaria y primaria, y un entrenador de instrucción para apoyar la implementación del plan de estudios, la instrucción y la evaluación.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20ce777f1_8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c20ce777f1_8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Hay 22 maestros de ESOL K-12 y 2 especialistas en instrucción de la Zona de Español en MKES para brindar instrucción y apoyo a los ELL y la enseñanza conjunta en las aulas de la Zona de Español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trabajador social lleva a cabo todas las admisiones con los nuevos estudiantes elegibles para ELL (además de los consejeros en el nivel secundario) y brinda un amplio apoyo a los ELL y a las familias de habla hispana K-12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Hay un total de 620 estudiantes elegibles para ELL K-12; 120+ estudiantes adicionales que han alcanzado la competencia y actualmente son monitoreados en clases co-enseñadas o co-requeridas</a:t>
            </a: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Director supervisa la educación ENL, bilingüe de transición y bilingüe bilingüe en colaboración con los administradores de edificios y los líderes de departamento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085adb21f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085adb21f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departamento de currículo es responsable de la implementación de todos los programas de instrucción K-12, incluida la coordinación del desarrollo profesional, la supervisión del ciclo de revisión del currículo, el análisis de los datos de los estudiantes, la gestión de subvenciones, la evaluación local y estatal, y el proceso APPR del Distrito para observar y evaluar a los maestros y líderes.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08d41a4e55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08d41a4e55_0_4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Distrito utiliza una variedad de recursos curriculares para apoyar la instrucción alineada con los Estándares de Aprendizaje del Estado de Nueva York. Tenemos una variedad de formas en que involucramos a todos los estudiantes en el proceso educativo. Aquí hay una serie de áreas curriculares e instructivas a través de las cuales apoyamos a nuestros estudiantes.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08d41a4e55_0_4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08d41a4e55_0_4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Nos asociamos con BOCES regional y el Centro Regional de Información de Lower Hudson para proporcionar una variedad de apoyos y programas para nuestros estudiantes y personal.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08d41a4e55_0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08d41a4e55_0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Aquí verá la lista de roles de instrucción que comprenden nuestro personal docente, administrativo y de apoyo para nuestros estudiantes.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085adb21ff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085adb21ff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Estas son algunas de las prioridades para el departamento de currículo a medida que nos acercamos al año escolar 2024-25.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1pPr>
            <a:lvl2pPr lvl="1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2pPr>
            <a:lvl3pPr lvl="2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3pPr>
            <a:lvl4pPr lvl="3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4pPr>
            <a:lvl5pPr lvl="4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5pPr>
            <a:lvl6pPr lvl="5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6pPr>
            <a:lvl7pPr lvl="6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7pPr>
            <a:lvl8pPr lvl="7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8pPr>
            <a:lvl9pPr lvl="8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1pPr>
            <a:lvl2pPr lvl="1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2pPr>
            <a:lvl3pPr lvl="2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3pPr>
            <a:lvl4pPr lvl="3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4pPr>
            <a:lvl5pPr lvl="4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5pPr>
            <a:lvl6pPr lvl="5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6pPr>
            <a:lvl7pPr lvl="6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7pPr>
            <a:lvl8pPr lvl="7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8pPr>
            <a:lvl9pPr lvl="8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1pPr>
            <a:lvl2pPr lvl="1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2pPr>
            <a:lvl3pPr lvl="2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3pPr>
            <a:lvl4pPr lvl="3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4pPr>
            <a:lvl5pPr lvl="4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5pPr>
            <a:lvl6pPr lvl="5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6pPr>
            <a:lvl7pPr lvl="6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7pPr>
            <a:lvl8pPr lvl="7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8pPr>
            <a:lvl9pPr lvl="8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1pPr>
            <a:lvl2pPr lvl="1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1pPr>
            <a:lvl2pPr lvl="1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2pPr>
            <a:lvl3pPr lvl="2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3pPr>
            <a:lvl4pPr lvl="3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4pPr>
            <a:lvl5pPr lvl="4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5pPr>
            <a:lvl6pPr lvl="5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6pPr>
            <a:lvl7pPr lvl="6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7pPr>
            <a:lvl8pPr lvl="7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8pPr>
            <a:lvl9pPr lvl="8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1pPr>
            <a:lvl2pPr lvl="1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2pPr>
            <a:lvl3pPr lvl="2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3pPr>
            <a:lvl4pPr lvl="3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4pPr>
            <a:lvl5pPr lvl="4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5pPr>
            <a:lvl6pPr lvl="5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6pPr>
            <a:lvl7pPr lvl="6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7pPr>
            <a:lvl8pPr lvl="7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8pPr>
            <a:lvl9pPr lvl="8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73600" y="65675"/>
            <a:ext cx="8520600" cy="142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52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Instrucción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175450"/>
            <a:ext cx="8520600" cy="17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SzPts val="1018"/>
              <a:buNone/>
            </a:pPr>
            <a:r>
              <a:rPr sz="2200" b="0" i="0" u="none" strike="noStrike" dirty="0" err="1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Educación</a:t>
            </a:r>
            <a:r>
              <a:rPr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General, </a:t>
            </a:r>
            <a:r>
              <a:rPr sz="2200" b="0" i="0" u="none" strike="noStrike" dirty="0" err="1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Educación</a:t>
            </a:r>
            <a:r>
              <a:rPr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Especial y </a:t>
            </a:r>
            <a:r>
              <a:rPr sz="2200" b="0" i="0" u="none" strike="noStrike" dirty="0" err="1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Tecnología</a:t>
            </a:r>
            <a:endParaRPr sz="229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SzPts val="1018"/>
              <a:buNone/>
            </a:pPr>
            <a:endParaRPr sz="229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SzPts val="1018"/>
              <a:buNone/>
            </a:pPr>
            <a:endParaRPr sz="229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SzPts val="1018"/>
              <a:buNone/>
            </a:pPr>
            <a:r>
              <a:rPr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13 de </a:t>
            </a:r>
            <a:r>
              <a:rPr sz="2200" b="0" i="0" u="none" strike="noStrike" dirty="0" err="1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marzo</a:t>
            </a:r>
            <a:r>
              <a:rPr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de</a:t>
            </a:r>
            <a:r>
              <a:rPr lang="en-US"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sz="2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2024</a:t>
            </a:r>
            <a:endParaRPr sz="229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>
            <a:spLocks noGrp="1"/>
          </p:cNvSpPr>
          <p:nvPr>
            <p:ph type="ctrTitle"/>
          </p:nvPr>
        </p:nvSpPr>
        <p:spPr>
          <a:xfrm>
            <a:off x="311700" y="979825"/>
            <a:ext cx="8520600" cy="122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5200" b="0" i="0" u="none" strike="noStrike" dirty="0" err="1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Educación</a:t>
            </a:r>
            <a:r>
              <a:rPr sz="5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sz="5200" b="0" i="0" u="none" strike="noStrike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special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22"/>
          <p:cNvSpPr txBox="1">
            <a:spLocks noGrp="1"/>
          </p:cNvSpPr>
          <p:nvPr>
            <p:ph type="subTitle" idx="1"/>
          </p:nvPr>
        </p:nvSpPr>
        <p:spPr>
          <a:xfrm>
            <a:off x="378375" y="24626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                Toni Ann Carey</a:t>
            </a:r>
            <a:endParaRPr lang="en-US" sz="24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                    </a:t>
            </a:r>
            <a:r>
              <a:rPr sz="2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Dana Keith</a:t>
            </a:r>
            <a:endParaRPr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ctrTitle"/>
          </p:nvPr>
        </p:nvSpPr>
        <p:spPr>
          <a:xfrm>
            <a:off x="311700" y="979825"/>
            <a:ext cx="8520600" cy="219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47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2023-2024</a:t>
            </a:r>
            <a:endParaRPr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47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DIAPOSITIVAS DE PRESUPUESTO:</a:t>
            </a:r>
            <a:endParaRPr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47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Currículo e Instrucción</a:t>
            </a:r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subTitle" idx="1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8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Amy Fishkin</a:t>
            </a:r>
            <a:endParaRPr/>
          </a:p>
        </p:txBody>
      </p:sp>
      <p:pic>
        <p:nvPicPr>
          <p:cNvPr id="172" name="Google Shape;17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853" y="0"/>
            <a:ext cx="665629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" name="Google Shape;177;p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21183"/>
              </p:ext>
            </p:extLst>
          </p:nvPr>
        </p:nvGraphicFramePr>
        <p:xfrm>
          <a:off x="1459675" y="602500"/>
          <a:ext cx="6696100" cy="4512635"/>
        </p:xfrm>
        <a:graphic>
          <a:graphicData uri="http://schemas.openxmlformats.org/drawingml/2006/table">
            <a:tbl>
              <a:tblPr>
                <a:noFill/>
                <a:tableStyleId>{B858AA99-2EBD-407C-BB28-94F14B7FD0C3}</a:tableStyleId>
              </a:tblPr>
              <a:tblGrid>
                <a:gridCol w="167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8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1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Año</a:t>
                      </a: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1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Número total de estudiantes preescolares clasificados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1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Número</a:t>
                      </a:r>
                      <a:r>
                        <a:rPr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total de </a:t>
                      </a:r>
                      <a:r>
                        <a:rPr sz="1400" b="1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estudiantes</a:t>
                      </a:r>
                      <a:r>
                        <a:rPr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</a:t>
                      </a:r>
                      <a:r>
                        <a:rPr sz="1400" b="1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clasificados</a:t>
                      </a:r>
                      <a:r>
                        <a:rPr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del</a:t>
                      </a:r>
                      <a:r>
                        <a:rPr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</a:t>
                      </a:r>
                      <a:r>
                        <a:rPr sz="1400" b="1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edad</a:t>
                      </a:r>
                      <a:r>
                        <a:rPr sz="1400" b="1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escolar</a:t>
                      </a: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1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Número de estudiantes clasificados en edad escolar colocados fuera del distrito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2019-2020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116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554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16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2020-2021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86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584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24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2021-2022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93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558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2022-2023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107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597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1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2023-2024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102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604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23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8" name="Google Shape;178;p24"/>
          <p:cNvSpPr txBox="1"/>
          <p:nvPr/>
        </p:nvSpPr>
        <p:spPr>
          <a:xfrm>
            <a:off x="952500" y="64850"/>
            <a:ext cx="7383000" cy="594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Cantidad</a:t>
            </a:r>
            <a:r>
              <a:rPr sz="16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6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r>
              <a:rPr sz="16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6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Departamento</a:t>
            </a:r>
            <a:r>
              <a:rPr sz="16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6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6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Especial</a:t>
            </a:r>
            <a:endParaRPr sz="1600" dirty="0"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*A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partir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la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fecha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la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instantánea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octubre</a:t>
            </a:r>
            <a:endParaRPr sz="11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Continuidad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BCSD</a:t>
            </a:r>
            <a:endParaRPr dirty="0"/>
          </a:p>
        </p:txBody>
      </p:sp>
      <p:sp>
        <p:nvSpPr>
          <p:cNvPr id="184" name="Google Shape;18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General</a:t>
            </a:r>
            <a:endParaRPr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Pct val="128571"/>
              <a:buChar char="❖"/>
            </a:pP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relacionados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</a:t>
            </a:r>
            <a:r>
              <a:rPr lang="en-US"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Habla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Terapia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Ocupacional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Fisioterapia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Consejería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Grupos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Habilidades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Sociales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Lectura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Especializada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endParaRPr sz="1400"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Consultor de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para Maestros</a:t>
            </a:r>
            <a:endParaRPr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Sala de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recursos</a:t>
            </a:r>
            <a:endParaRPr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Co-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Enseñanza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Integrada</a:t>
            </a:r>
            <a:endParaRPr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Clase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Especial </a:t>
            </a:r>
            <a:endParaRPr dirty="0"/>
          </a:p>
          <a:p>
            <a:pPr marL="457200" lvl="0" indent="-334327" algn="l" rtl="0">
              <a:spcBef>
                <a:spcPct val="0"/>
              </a:spcBef>
              <a:spcAft>
                <a:spcPct val="0"/>
              </a:spcAft>
              <a:buSzTx/>
              <a:buChar char="❖"/>
            </a:pP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Colocaciones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fuera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7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distrito</a:t>
            </a:r>
            <a:r>
              <a:rPr sz="17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:</a:t>
            </a:r>
            <a:endParaRPr dirty="0"/>
          </a:p>
          <a:p>
            <a:pPr marL="914400" lvl="1" indent="-310832" algn="l" rtl="0">
              <a:spcBef>
                <a:spcPct val="0"/>
              </a:spcBef>
              <a:spcAft>
                <a:spcPct val="0"/>
              </a:spcAft>
              <a:buSzTx/>
              <a:buChar char="➢"/>
            </a:pP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Otros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Distritos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Escolares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Públicos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o BOCES</a:t>
            </a:r>
            <a:endParaRPr dirty="0"/>
          </a:p>
          <a:p>
            <a:pPr marL="914400" lvl="1" indent="-310832" algn="l" rtl="0">
              <a:spcBef>
                <a:spcPct val="0"/>
              </a:spcBef>
              <a:spcAft>
                <a:spcPct val="0"/>
              </a:spcAft>
              <a:buSzTx/>
              <a:buChar char="➢"/>
            </a:pP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Escuelas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privadas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diurnas</a:t>
            </a:r>
            <a:endParaRPr dirty="0"/>
          </a:p>
          <a:p>
            <a:pPr marL="914400" lvl="1" indent="-310832" algn="l" rtl="0">
              <a:spcBef>
                <a:spcPct val="0"/>
              </a:spcBef>
              <a:spcAft>
                <a:spcPct val="0"/>
              </a:spcAft>
              <a:buSzTx/>
              <a:buChar char="➢"/>
            </a:pP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Escuelas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residenciales</a:t>
            </a:r>
            <a:endParaRPr dirty="0"/>
          </a:p>
          <a:p>
            <a:pPr marL="914400" lvl="1" indent="-310832" algn="l" rtl="0">
              <a:spcBef>
                <a:spcPct val="0"/>
              </a:spcBef>
              <a:spcAft>
                <a:spcPct val="0"/>
              </a:spcAft>
              <a:buSzTx/>
              <a:buChar char="➢"/>
            </a:pP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Hogar y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3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3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Hospital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>
            <a:spLocks noGrp="1"/>
          </p:cNvSpPr>
          <p:nvPr>
            <p:ph type="title"/>
          </p:nvPr>
        </p:nvSpPr>
        <p:spPr>
          <a:xfrm>
            <a:off x="1801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Personal de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especial</a:t>
            </a:r>
            <a:r>
              <a:rPr lang="en-US"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2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actual</a:t>
            </a:r>
            <a:endParaRPr dirty="0"/>
          </a:p>
        </p:txBody>
      </p:sp>
      <p:graphicFrame>
        <p:nvGraphicFramePr>
          <p:cNvPr id="190" name="Google Shape;190;p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988742"/>
              </p:ext>
            </p:extLst>
          </p:nvPr>
        </p:nvGraphicFramePr>
        <p:xfrm>
          <a:off x="698500" y="494125"/>
          <a:ext cx="7239000" cy="4571670"/>
        </p:xfrm>
        <a:graphic>
          <a:graphicData uri="http://schemas.openxmlformats.org/drawingml/2006/table">
            <a:tbl>
              <a:tblPr>
                <a:noFill/>
                <a:tableStyleId>{B858AA99-2EBD-407C-BB28-94F14B7FD0C3}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Maestros de Educación Especial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53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Psicólogos</a:t>
                      </a: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/ </a:t>
                      </a: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Trabajadores</a:t>
                      </a: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</a:t>
                      </a: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Sociales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17.5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Patólogos del habla y el lenguaje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13.2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Terapeutas ocupacionales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Fisioterapeutas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Asistentes de Instrucción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36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Ayudantes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67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Analista de Comportamiento Certificado por la Junta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Entrenadores laborales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Especialista en Transición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Coordinadora</a:t>
                      </a: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de </a:t>
                      </a: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Tecnología</a:t>
                      </a: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 de </a:t>
                      </a:r>
                      <a:r>
                        <a:rPr sz="1400" b="0" i="0" u="none" strike="noStrike" dirty="0" err="1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Asistencia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sz="1400" b="0" i="0" u="none" strike="noStrike" dirty="0"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Áreas de enfoque para 2024-2025</a:t>
            </a:r>
            <a:endParaRPr/>
          </a:p>
        </p:txBody>
      </p:sp>
      <p:sp>
        <p:nvSpPr>
          <p:cNvPr id="196" name="Google Shape;196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5000" lnSpcReduction="10000"/>
          </a:bodyPr>
          <a:lstStyle/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SzPts val="1800"/>
              <a:buChar char="❖"/>
            </a:pP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Continuar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monitoreando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proceso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CSE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incluyendo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intervención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previa a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derivación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derivación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evaluación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determinación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elegibilidad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implementación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evaluación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</a:t>
            </a:r>
            <a:endParaRPr dirty="0"/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SzPts val="1800"/>
              <a:buChar char="❖"/>
            </a:pP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Revisar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resultados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PCG para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determinar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las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implicaciones</a:t>
            </a:r>
            <a:r>
              <a:rPr lang="en-US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posibles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programáticas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presupuestarias</a:t>
            </a:r>
            <a:endParaRPr dirty="0"/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SzPts val="1800"/>
              <a:buChar char="❖"/>
            </a:pP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Continuar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con la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planificación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varios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años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para responder a las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necesidades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desarrollar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con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objetivo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apoyar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a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dentro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distrito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las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escuelas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origen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r>
              <a:rPr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.</a:t>
            </a:r>
            <a:endParaRPr dirty="0"/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SzPts val="1800"/>
              <a:buChar char="❖"/>
            </a:pP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Continuar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apoyando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las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oportunidades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inclusión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para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todos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proporcionar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desarrollo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profesional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para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apoyar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inclusión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las 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prácticas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co-</a:t>
            </a:r>
            <a:r>
              <a:rPr sz="1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enseñanza</a:t>
            </a:r>
            <a:r>
              <a:rPr sz="1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.</a:t>
            </a:r>
            <a:endParaRPr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36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Tecnología</a:t>
            </a:r>
            <a:endParaRPr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9"/>
          <p:cNvSpPr/>
          <p:nvPr/>
        </p:nvSpPr>
        <p:spPr>
          <a:xfrm>
            <a:off x="2734900" y="460350"/>
            <a:ext cx="2307600" cy="6507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Director de </a:t>
            </a:r>
            <a:r>
              <a:rPr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Tecnología</a:t>
            </a:r>
            <a:endParaRPr sz="900" b="1" dirty="0"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Datos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Distritales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(CIO)</a:t>
            </a:r>
            <a:endParaRPr sz="900" i="1" dirty="0"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Delegado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Protección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Datos</a:t>
            </a:r>
            <a:r>
              <a:rPr sz="9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(DPO) del </a:t>
            </a:r>
            <a:r>
              <a:rPr sz="9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distrito</a:t>
            </a:r>
            <a:endParaRPr sz="900" i="1" dirty="0"/>
          </a:p>
        </p:txBody>
      </p:sp>
      <p:sp>
        <p:nvSpPr>
          <p:cNvPr id="207" name="Google Shape;207;p29"/>
          <p:cNvSpPr/>
          <p:nvPr/>
        </p:nvSpPr>
        <p:spPr>
          <a:xfrm>
            <a:off x="4687122" y="1514775"/>
            <a:ext cx="2193600" cy="4554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1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Analista de Seguridad de Sistemas de Información</a:t>
            </a:r>
            <a:endParaRPr sz="1100" b="1"/>
          </a:p>
        </p:txBody>
      </p:sp>
      <p:sp>
        <p:nvSpPr>
          <p:cNvPr id="208" name="Google Shape;208;p29"/>
          <p:cNvSpPr/>
          <p:nvPr/>
        </p:nvSpPr>
        <p:spPr>
          <a:xfrm>
            <a:off x="4687124" y="2075925"/>
            <a:ext cx="2240725" cy="11451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Personal de </a:t>
            </a:r>
            <a:r>
              <a:rPr sz="10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datos</a:t>
            </a:r>
            <a:endParaRPr sz="1000" b="1" u="sng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lang="en-US"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Administrador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</a:t>
            </a:r>
            <a:r>
              <a:rPr lang="en-US"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l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base de </a:t>
            </a: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datos</a:t>
            </a:r>
            <a:endParaRPr sz="1000" b="1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Bases de </a:t>
            </a: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Datos</a:t>
            </a:r>
            <a:endParaRPr sz="1000" b="1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</a:t>
            </a:r>
            <a:r>
              <a:rPr lang="en-US"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Investigación</a:t>
            </a:r>
            <a:endParaRPr sz="1000" b="1" dirty="0"/>
          </a:p>
        </p:txBody>
      </p:sp>
      <p:sp>
        <p:nvSpPr>
          <p:cNvPr id="209" name="Google Shape;209;p29"/>
          <p:cNvSpPr/>
          <p:nvPr/>
        </p:nvSpPr>
        <p:spPr>
          <a:xfrm>
            <a:off x="4687125" y="3326775"/>
            <a:ext cx="2193600" cy="10908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Equipo</a:t>
            </a:r>
            <a:r>
              <a:rPr sz="11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red</a:t>
            </a:r>
            <a:endParaRPr sz="1100" b="1" u="sng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Administrador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red</a:t>
            </a:r>
            <a:endParaRPr sz="1100" b="1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redes</a:t>
            </a:r>
            <a:endParaRPr sz="1100" b="1" dirty="0"/>
          </a:p>
          <a:p>
            <a:pPr marL="457200" lvl="0" indent="-298450" algn="l" rtl="0">
              <a:spcBef>
                <a:spcPct val="0"/>
              </a:spcBef>
              <a:spcAft>
                <a:spcPct val="0"/>
              </a:spcAft>
              <a:buSzPts val="1100"/>
              <a:buChar char="●"/>
            </a:pP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Jr. </a:t>
            </a: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redes</a:t>
            </a:r>
            <a:endParaRPr sz="1100" b="1" dirty="0"/>
          </a:p>
        </p:txBody>
      </p:sp>
      <p:sp>
        <p:nvSpPr>
          <p:cNvPr id="210" name="Google Shape;210;p29"/>
          <p:cNvSpPr/>
          <p:nvPr/>
        </p:nvSpPr>
        <p:spPr>
          <a:xfrm>
            <a:off x="1869106" y="1514763"/>
            <a:ext cx="1242300" cy="4554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Coordinadora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UDL</a:t>
            </a:r>
            <a:endParaRPr sz="1100" b="1" dirty="0"/>
          </a:p>
        </p:txBody>
      </p:sp>
      <p:sp>
        <p:nvSpPr>
          <p:cNvPr id="211" name="Google Shape;211;p29"/>
          <p:cNvSpPr/>
          <p:nvPr/>
        </p:nvSpPr>
        <p:spPr>
          <a:xfrm>
            <a:off x="1869099" y="2972480"/>
            <a:ext cx="1242300" cy="4554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Gerente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</a:t>
            </a:r>
            <a:r>
              <a:rPr lang="en-US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l</a:t>
            </a:r>
            <a:r>
              <a:rPr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Teatro FLHS</a:t>
            </a:r>
            <a:endParaRPr sz="1100" b="1" dirty="0"/>
          </a:p>
        </p:txBody>
      </p:sp>
      <p:sp>
        <p:nvSpPr>
          <p:cNvPr id="212" name="Google Shape;212;p29"/>
          <p:cNvSpPr/>
          <p:nvPr/>
        </p:nvSpPr>
        <p:spPr>
          <a:xfrm>
            <a:off x="5599025" y="557182"/>
            <a:ext cx="1242300" cy="4554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</a:t>
            </a:r>
            <a:r>
              <a:rPr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Oficina</a:t>
            </a:r>
            <a:r>
              <a:rPr lang="en-US"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0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Advanzada</a:t>
            </a:r>
            <a:endParaRPr sz="1000" b="1" dirty="0"/>
          </a:p>
        </p:txBody>
      </p:sp>
      <p:cxnSp>
        <p:nvCxnSpPr>
          <p:cNvPr id="213" name="Google Shape;213;p29"/>
          <p:cNvCxnSpPr>
            <a:stCxn id="206" idx="3"/>
            <a:endCxn id="212" idx="1"/>
          </p:cNvCxnSpPr>
          <p:nvPr/>
        </p:nvCxnSpPr>
        <p:spPr>
          <a:xfrm rot="10800000" flipH="1">
            <a:off x="5042500" y="784800"/>
            <a:ext cx="556500" cy="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4" name="Google Shape;214;p29"/>
          <p:cNvSpPr/>
          <p:nvPr/>
        </p:nvSpPr>
        <p:spPr>
          <a:xfrm>
            <a:off x="1875249" y="2235525"/>
            <a:ext cx="1230000" cy="4716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1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Especialistas en Medios de Biblioteca</a:t>
            </a:r>
            <a:endParaRPr sz="1100" b="1"/>
          </a:p>
        </p:txBody>
      </p:sp>
      <p:cxnSp>
        <p:nvCxnSpPr>
          <p:cNvPr id="215" name="Google Shape;215;p29"/>
          <p:cNvCxnSpPr>
            <a:stCxn id="206" idx="2"/>
            <a:endCxn id="207" idx="1"/>
          </p:cNvCxnSpPr>
          <p:nvPr/>
        </p:nvCxnSpPr>
        <p:spPr>
          <a:xfrm rot="-5400000" flipH="1">
            <a:off x="3972100" y="1027650"/>
            <a:ext cx="631500" cy="798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6" name="Google Shape;216;p29"/>
          <p:cNvCxnSpPr>
            <a:stCxn id="206" idx="2"/>
            <a:endCxn id="210" idx="3"/>
          </p:cNvCxnSpPr>
          <p:nvPr/>
        </p:nvCxnSpPr>
        <p:spPr>
          <a:xfrm rot="5400000">
            <a:off x="3184300" y="1038150"/>
            <a:ext cx="631500" cy="777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7" name="Google Shape;217;p29"/>
          <p:cNvCxnSpPr>
            <a:stCxn id="206" idx="2"/>
            <a:endCxn id="214" idx="3"/>
          </p:cNvCxnSpPr>
          <p:nvPr/>
        </p:nvCxnSpPr>
        <p:spPr>
          <a:xfrm rot="5400000">
            <a:off x="2816800" y="1399350"/>
            <a:ext cx="1360200" cy="7836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8" name="Google Shape;218;p29"/>
          <p:cNvCxnSpPr>
            <a:endCxn id="211" idx="3"/>
          </p:cNvCxnSpPr>
          <p:nvPr/>
        </p:nvCxnSpPr>
        <p:spPr>
          <a:xfrm rot="5400000">
            <a:off x="2432349" y="1747130"/>
            <a:ext cx="2132100" cy="774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9" name="Google Shape;219;p29"/>
          <p:cNvCxnSpPr>
            <a:cxnSpLocks/>
            <a:stCxn id="208" idx="1"/>
            <a:endCxn id="206" idx="2"/>
          </p:cNvCxnSpPr>
          <p:nvPr/>
        </p:nvCxnSpPr>
        <p:spPr>
          <a:xfrm rot="10800000">
            <a:off x="3888700" y="1111051"/>
            <a:ext cx="798424" cy="1537425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0" name="Google Shape;220;p29"/>
          <p:cNvCxnSpPr>
            <a:stCxn id="206" idx="2"/>
            <a:endCxn id="209" idx="1"/>
          </p:cNvCxnSpPr>
          <p:nvPr/>
        </p:nvCxnSpPr>
        <p:spPr>
          <a:xfrm rot="-5400000" flipH="1">
            <a:off x="2907250" y="2092500"/>
            <a:ext cx="2761200" cy="798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1" name="Google Shape;221;p29"/>
          <p:cNvSpPr/>
          <p:nvPr/>
        </p:nvSpPr>
        <p:spPr>
          <a:xfrm>
            <a:off x="1869099" y="3644480"/>
            <a:ext cx="1242300" cy="4554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Ayuda</a:t>
            </a:r>
            <a:r>
              <a:rPr lang="en-US"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nte</a:t>
            </a:r>
            <a:r>
              <a:rPr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</a:t>
            </a:r>
            <a:r>
              <a:rPr sz="9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escolares</a:t>
            </a:r>
            <a:r>
              <a:rPr lang="en-US" sz="9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para </a:t>
            </a:r>
            <a:r>
              <a:rPr lang="en-US"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lang="en-US" sz="9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900" b="1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computadores</a:t>
            </a:r>
            <a:endParaRPr sz="900" b="1" dirty="0"/>
          </a:p>
        </p:txBody>
      </p:sp>
      <p:cxnSp>
        <p:nvCxnSpPr>
          <p:cNvPr id="222" name="Google Shape;222;p29"/>
          <p:cNvCxnSpPr/>
          <p:nvPr/>
        </p:nvCxnSpPr>
        <p:spPr>
          <a:xfrm rot="5400000">
            <a:off x="2020149" y="2159330"/>
            <a:ext cx="2956500" cy="774000"/>
          </a:xfrm>
          <a:prstGeom prst="bentConnector3">
            <a:avLst>
              <a:gd name="adj1" fmla="val 9974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>
            <a:spLocks noGrp="1"/>
          </p:cNvSpPr>
          <p:nvPr>
            <p:ph type="title"/>
          </p:nvPr>
        </p:nvSpPr>
        <p:spPr>
          <a:xfrm>
            <a:off x="3116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Entorno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tecnológico</a:t>
            </a:r>
            <a:endParaRPr dirty="0"/>
          </a:p>
        </p:txBody>
      </p:sp>
      <p:sp>
        <p:nvSpPr>
          <p:cNvPr id="228" name="Google Shape;228;p30"/>
          <p:cNvSpPr txBox="1">
            <a:spLocks noGrp="1"/>
          </p:cNvSpPr>
          <p:nvPr>
            <p:ph type="body" idx="1"/>
          </p:nvPr>
        </p:nvSpPr>
        <p:spPr>
          <a:xfrm>
            <a:off x="241850" y="525700"/>
            <a:ext cx="4141500" cy="42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4851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usuarios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total,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más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2700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dispositivos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que no son BCSD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conectados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 la red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invitados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.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Esto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incluye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un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promedio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90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usuarios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visitantes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cada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día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Chromebooks 1:1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todos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endParaRPr dirty="0">
              <a:solidFill>
                <a:schemeClr val="dk1"/>
              </a:solidFill>
            </a:endParaRPr>
          </a:p>
          <a:p>
            <a:pPr marL="914400" lvl="1" indent="-293369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○"/>
            </a:pPr>
            <a:r>
              <a:rPr sz="10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K-2 </a:t>
            </a:r>
            <a:r>
              <a:rPr sz="10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Almacenado</a:t>
            </a:r>
            <a:r>
              <a:rPr sz="10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0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0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aula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Portátiles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Windows 1:1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todos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profesores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administradores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muchos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puestos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apoyo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iPads para Arte Elemental,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Animación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Secundaria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Aulas K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Laboratorios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Computación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Clases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Arte, Música,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Negocios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Ingeniería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528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Teléfonos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VoIP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254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Fotocopiadoras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impresoras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conectadas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red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349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Cámaras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documentos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las aulas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578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Paneles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proyectores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Promethean / Smartboards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94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conmutadores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red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467 puntos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acceso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inalámbrico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Cortafuegos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redundantes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Google Workspace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Centros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Educativos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Microsoft Active Directory (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nube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Azure y local)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Varios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controladores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dominio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29" name="Google Shape;229;p30"/>
          <p:cNvSpPr txBox="1">
            <a:spLocks noGrp="1"/>
          </p:cNvSpPr>
          <p:nvPr>
            <p:ph type="body" idx="2"/>
          </p:nvPr>
        </p:nvSpPr>
        <p:spPr>
          <a:xfrm>
            <a:off x="4639100" y="572700"/>
            <a:ext cx="4193100" cy="42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almacenamiento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conectado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 la red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Classlink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(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LaunchPad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Clúster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virtuales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VMWare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admitir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telefónico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Clúster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virtuales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Hyper V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admitir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sincronización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entorno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nube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acceso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al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correo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web, las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tarjetas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identificación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sincronización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información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del SIS,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impresión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climatización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control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acceso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/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cámaras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seguridad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filtrado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web,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autenticación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usuarios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transporte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la red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inalámbrica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invitados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 las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licencias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software,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desarrollo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software,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sitios web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alojados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BCSD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acceso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cámaras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puertas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con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almacenamiento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vídeo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financiero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recursos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humanos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(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nVision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Microsoft SQL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dar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soporte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a las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aplicaciones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para la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generación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informes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internos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Alimentos (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Nutrikids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Transmisión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video y video bajo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demanda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para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reuniones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del Banco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Inglaterra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otros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eventos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Plataforma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transmisión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video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atletismo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alarmas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antirrobo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alarmas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bloqueo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Servidores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Transfinder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y Fuel Master</a:t>
            </a:r>
            <a:endParaRPr dirty="0">
              <a:solidFill>
                <a:schemeClr val="dk1"/>
              </a:solidFill>
            </a:endParaRPr>
          </a:p>
          <a:p>
            <a:pPr marL="457200" lvl="0" indent="-304165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Teléfonos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celulares</a:t>
            </a:r>
            <a:r>
              <a:rPr sz="12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BCSD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"/>
          <p:cNvSpPr txBox="1">
            <a:spLocks noGrp="1"/>
          </p:cNvSpPr>
          <p:nvPr>
            <p:ph type="title"/>
          </p:nvPr>
        </p:nvSpPr>
        <p:spPr>
          <a:xfrm>
            <a:off x="311700" y="84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¿Cómo estamos conectados?</a:t>
            </a:r>
            <a:endParaRPr/>
          </a:p>
        </p:txBody>
      </p:sp>
      <p:sp>
        <p:nvSpPr>
          <p:cNvPr id="235" name="Google Shape;235;p31"/>
          <p:cNvSpPr txBox="1">
            <a:spLocks noGrp="1"/>
          </p:cNvSpPr>
          <p:nvPr>
            <p:ph type="body" idx="1"/>
          </p:nvPr>
        </p:nvSpPr>
        <p:spPr>
          <a:xfrm>
            <a:off x="311700" y="578175"/>
            <a:ext cx="8520600" cy="3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Proveedor de servicios de Internet: LightPath ofrece 10 gigas de servicio desde las escuelas primarias y Hillside hasta el campus de Fox Lane. BCSD tiene 2 gigas de servicio de Internet.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La fibra propiedad del distrito conecta FLHS, FLMS y la oficina del distrito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Las escuelas tienen líneas telefónicas de Verizon de respaldo en caso de un corte de fibra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BCSD WiFi está disponible en todas las escuelas con una red de invitados para los visitantes 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Cada escuela tiene varios armarios de conmutación de red (la actualización de conmutadores de red para BH y WP está prevista para 2024-2025)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Un sistema VoIP de Cisco proporciona servicio telefónico en todo el distrito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Repetidores de radio Motorola en todas las escuelas para permitir las comunicaciones de radio bidireccionales en todo el distrito.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Servicios de monitoreo de ciberseguridad y software para dispositivos clave en asociación con MS-ISAC y Center for Internet Security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0" y="1013225"/>
            <a:ext cx="8520600" cy="122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47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Enseñanza general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30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Currículo, instrucción y evaluación</a:t>
            </a:r>
            <a:endParaRPr sz="3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Sr</a:t>
            </a:r>
            <a:r>
              <a:rPr lang="en-US" sz="2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t</a:t>
            </a:r>
            <a:r>
              <a:rPr sz="2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a. Amy Fishkin</a:t>
            </a:r>
            <a:endParaRPr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Gestión de aplicaciones y usuarios </a:t>
            </a:r>
            <a:endParaRPr/>
          </a:p>
        </p:txBody>
      </p:sp>
      <p:sp>
        <p:nvSpPr>
          <p:cNvPr id="241" name="Google Shape;241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Active Directory (cuentas de usuario principales y asignaciones de grupo)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Google Workspace para Centros Educativos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Primera línea (módulos PD, IEP y 504)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Synergy (Sistema de Información Estudiantil)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Cámara Genetec y acceso a la puerta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Alarmas de bloqueo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Monitoreo del 911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 telefónico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Cisco Prime (administración de redes)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Nutrikids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Acceso al sitio web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 de Jamf Mac, iPad y teléfonos móviles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Administración de dispositivos de Microsoft SCCM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Microsoft Exchange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2" name="Google Shape;242;p3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 de identificación de estudiantes Assure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Web Help Desk (mesa de ayuda para empleados para Tecnología e Instalaciones)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1to1 Plus Mesa de Ayuda para Estudiantes y Padres y Gestión de Inventario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 de eventos y cuentas de usuario de Zoom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 Barracuda Backup &amp; Archive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Sistema de copia de seguridad de Syscloud, Google y Microsoft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 de filtros a la velocidad de la luz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 de la seguridad de las gaggles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Servicios de impresión de corte de papel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Integraciones del servidor de listas de Classlink con otras aplicaciones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Gestión de la biblioteca Follett Destiny</a:t>
            </a:r>
            <a:endParaRPr>
              <a:solidFill>
                <a:schemeClr val="dk1"/>
              </a:solidFill>
            </a:endParaRPr>
          </a:p>
          <a:p>
            <a:pPr marL="457200" lvl="0" indent="-310832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Char char="●"/>
            </a:pPr>
            <a:r>
              <a:rPr sz="13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Plataforma de formación en ciberseguridad Infosec IQ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3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8520600" cy="786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Una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muestra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aplicaciones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curriculares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25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herramientas</a:t>
            </a:r>
            <a:r>
              <a:rPr sz="25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lang="en-US" sz="2500" dirty="0">
                <a:highlight>
                  <a:srgbClr val="000000">
                    <a:alpha val="0"/>
                  </a:srgbClr>
                </a:highlight>
              </a:rPr>
              <a:t>UDL</a:t>
            </a:r>
            <a:endParaRPr dirty="0"/>
          </a:p>
        </p:txBody>
      </p:sp>
      <p:sp>
        <p:nvSpPr>
          <p:cNvPr id="248" name="Google Shape;248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6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Adobe Express para el sector educativo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AutoDesk Fusion 360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Creador de libros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BrainPop (en inglés)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CódigoHS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Code.org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CommonLit (en inglés)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Conjuguemos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Desmos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Google Drive (Documentos, Hojas de cálculo, Presentaciones)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Aula de Google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Kit de gimnasia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49" name="Google Shape;249;p33"/>
          <p:cNvSpPr txBox="1">
            <a:spLocks noGrp="1"/>
          </p:cNvSpPr>
          <p:nvPr>
            <p:ph type="body" idx="2"/>
          </p:nvPr>
        </p:nvSpPr>
        <p:spPr>
          <a:xfrm>
            <a:off x="4832400" y="1171225"/>
            <a:ext cx="3999900" cy="3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IXL Matemáticas (K-12) y ELA (6-12)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Kami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Aprendiendo de la A a la Z</a:t>
            </a:r>
            <a:r>
              <a:rPr sz="1400" b="0" i="1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(Lectura de la A a la Z y Raz Kids)</a:t>
            </a:r>
            <a:endParaRPr i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Nearpod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Newsela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Noteflight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Onshape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Screencastify (Screencastify)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Subibaja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Trampa de sonido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Ayuda de texto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600"/>
              <a:buChar char="●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WeVideo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Planificación para 2024-2025</a:t>
            </a:r>
            <a:endParaRPr/>
          </a:p>
        </p:txBody>
      </p:sp>
      <p:sp>
        <p:nvSpPr>
          <p:cNvPr id="255" name="Google Shape;255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 lnSpcReduction="20000"/>
          </a:bodyPr>
          <a:lstStyle/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Continuar con la actualización de los dispositivos de usuario que tienen 4 o más años de antigüedad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400"/>
              <a:buChar char="○"/>
            </a:pPr>
            <a:r>
              <a:rPr sz="14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Chromebooks actualizados en los grados 1, 5 y 9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Actualizar FLMS Art Mac Lab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Continúe con la sustitución de las pizarras inteligentes obsoletas por paneles Promethean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Continúe con el reemplazo del conmutador de red utilizando el descuento E-Rate (BH y WP)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Comience a reemplazar los puntos de acceso wifi utilizando el descuento E-Rate (PR)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Reemplace los conmutadores de red central utilizando E-Rate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Reemplace los conmutadores de red de la oficina de distrito (aprox. 10 años de antigüedad)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800"/>
              <a:buChar char="●"/>
            </a:pPr>
            <a:r>
              <a:rPr sz="18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Reemplace el sistema de almacenamiento conectado a la red (7 años de antigüedad)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5"/>
          <p:cNvSpPr txBox="1">
            <a:spLocks noGrp="1"/>
          </p:cNvSpPr>
          <p:nvPr>
            <p:ph type="title"/>
          </p:nvPr>
        </p:nvSpPr>
        <p:spPr>
          <a:xfrm>
            <a:off x="165575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Datos presupuestarios </a:t>
            </a:r>
            <a:endParaRPr/>
          </a:p>
        </p:txBody>
      </p:sp>
      <p:sp>
        <p:nvSpPr>
          <p:cNvPr id="261" name="Google Shape;261;p35"/>
          <p:cNvSpPr txBox="1">
            <a:spLocks noGrp="1"/>
          </p:cNvSpPr>
          <p:nvPr>
            <p:ph type="body" idx="1"/>
          </p:nvPr>
        </p:nvSpPr>
        <p:spPr>
          <a:xfrm>
            <a:off x="165575" y="379225"/>
            <a:ext cx="8829000" cy="466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				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                   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 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                                    ‘23-’24                           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'24-'25	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1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Aumenta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/	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%</a:t>
            </a:r>
            <a:endParaRPr b="1" dirty="0">
              <a:solidFill>
                <a:srgbClr val="000000"/>
              </a:solidFill>
            </a:endParaRPr>
          </a:p>
          <a:p>
            <a:pPr marL="3200400" marR="0" lvl="0" indent="45720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1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1" i="0" u="sng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Presupuesto</a:t>
            </a:r>
            <a:r>
              <a:rPr lang="en-US" b="1" u="sng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   </a:t>
            </a:r>
            <a:r>
              <a:rPr sz="1400" b="1" i="0" u="sng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Presupuesto</a:t>
            </a:r>
            <a:r>
              <a:rPr lang="en-US" b="1" u="sng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    </a:t>
            </a:r>
            <a:r>
              <a:rPr sz="1400" b="1" i="0" u="sng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Disminución</a:t>
            </a:r>
            <a:r>
              <a:rPr lang="en-US" b="1" u="sng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        </a:t>
            </a:r>
            <a:r>
              <a:rPr sz="1400" b="1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Cambio</a:t>
            </a:r>
            <a:endParaRPr b="1" u="sng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Desarrollo y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Supervisión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Currículo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526,965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541,705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14,740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2.80%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Supervisión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Escolar			$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4,277,975 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4,338,075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60,100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1.40%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Capacitación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489,580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495,580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6,000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1.23%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Enseñanza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la Escuela Regular		$41,209,840 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$41,247,250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37,410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0.09%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Programas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Especial		$18,589,680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$18,837,190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247,510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1.33%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Programa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ESL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3,292,765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3,288,005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($ 4,760)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    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-0.14%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Ocupacional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954,085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1,233,945 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279,860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29.33%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Biblioteca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Escolar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757,730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832,175 	</a:t>
            </a:r>
            <a:r>
              <a:rPr lang="en-US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74,445		9.82%</a:t>
            </a: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Televisión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Educativa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24,385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24,385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0		0.00%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Asistida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por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Computadora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2,592,465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2,759,955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167,490		6.46%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PPS/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Asistencia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357,720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441,860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84,140       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23.52%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Orientación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2,019,105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1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,855,045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($ 164,060)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-8.13%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salud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856,590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964,585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107,995  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12.61%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Psicológicos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1,536,840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1,585,070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48,230 	3.14%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Trabajo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Social	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806,035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838,980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32,945	4.09%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Actividades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co-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curriculares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*		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200,000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200,000 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0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0.00%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Atletismo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Interescolar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*			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943,290</a:t>
            </a: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r>
              <a:rPr lang="en-US"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1,047,125 	</a:t>
            </a:r>
            <a:r>
              <a:rPr lang="en-US"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 </a:t>
            </a:r>
            <a:r>
              <a:rPr lang="en-US"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103,835</a:t>
            </a:r>
            <a:r>
              <a:rPr lang="en-US"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  </a:t>
            </a:r>
            <a:r>
              <a:rPr sz="1400" b="0" i="0" u="sng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11.01%</a:t>
            </a:r>
            <a:endParaRPr u="sng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				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1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Total			$79,435,050 	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    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80,530,930 	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    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$</a:t>
            </a:r>
            <a:r>
              <a:rPr lang="en-US"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1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1,095,880 	1.38%</a:t>
            </a:r>
            <a:endParaRPr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*</a:t>
            </a:r>
            <a:r>
              <a:rPr sz="1400" b="0" i="1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Presentado</a:t>
            </a:r>
            <a:r>
              <a:rPr sz="1400" b="0" i="1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1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por</a:t>
            </a:r>
            <a:r>
              <a:rPr sz="1400" b="0" i="1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1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separado</a:t>
            </a:r>
            <a:endParaRPr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Ajustes de redimensionamiento - Reducciones   </a:t>
            </a:r>
            <a:endParaRPr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1" i="0" u="none" strike="noStrike">
                <a:solidFill>
                  <a:srgbClr val="FF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(-) $3,423,000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67" name="Google Shape;267;p36"/>
          <p:cNvSpPr txBox="1">
            <a:spLocks noGrp="1"/>
          </p:cNvSpPr>
          <p:nvPr>
            <p:ph type="body" idx="1"/>
          </p:nvPr>
        </p:nvSpPr>
        <p:spPr>
          <a:xfrm>
            <a:off x="115500" y="891950"/>
            <a:ext cx="4196100" cy="41661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pasantías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		$323k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Modelo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casa FLMS 2 1/2 (2.0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$206k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Trabajo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Verano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Consejeros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	$100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Ayudantes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primaria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(10.0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$363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Decanos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FLMS (.80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$96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Subdirector (FLHS)			$228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Primaria (5.0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$585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dirty="0">
                <a:highlight>
                  <a:srgbClr val="000000">
                    <a:alpha val="0"/>
                  </a:srgbClr>
                </a:highlight>
              </a:rPr>
              <a:t>UDL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(1,0 EJC)			$109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RTI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$109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Clr>
                <a:schemeClr val="dk1"/>
              </a:buClr>
              <a:buSzPct val="43528"/>
              <a:buFont typeface="Arial"/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Arte (2.0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	$218k</a:t>
            </a:r>
            <a:endParaRPr sz="2527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68" name="Google Shape;268;p36"/>
          <p:cNvSpPr txBox="1">
            <a:spLocks noGrp="1"/>
          </p:cNvSpPr>
          <p:nvPr>
            <p:ph type="body" idx="2"/>
          </p:nvPr>
        </p:nvSpPr>
        <p:spPr>
          <a:xfrm>
            <a:off x="4572000" y="891950"/>
            <a:ext cx="4372200" cy="41661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50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Inglés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	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$109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endParaRPr lang="en-US" sz="14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Sociales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(.80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$87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</a:t>
            </a:r>
            <a:endParaRPr lang="en-US" sz="14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Ciencia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/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Tecnología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(1,2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ejc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$128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Idioma del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mundo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(.60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$72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Matemáticas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(1.0)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                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$109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Música (1.6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$156k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Física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(1.8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$196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Física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/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Salud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$11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1k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Consejeros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 (1,0 EJC)			$109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i="1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7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9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Adiciones</a:t>
            </a:r>
            <a:endParaRPr/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1" i="0" u="none" strike="noStrike">
                <a:solidFill>
                  <a:srgbClr val="38761D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(+) $2,158,000</a:t>
            </a: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endParaRPr/>
          </a:p>
        </p:txBody>
      </p:sp>
      <p:sp>
        <p:nvSpPr>
          <p:cNvPr id="274" name="Google Shape;274;p37"/>
          <p:cNvSpPr txBox="1">
            <a:spLocks noGrp="1"/>
          </p:cNvSpPr>
          <p:nvPr>
            <p:ph type="body" idx="1"/>
          </p:nvPr>
        </p:nvSpPr>
        <p:spPr>
          <a:xfrm>
            <a:off x="235500" y="931750"/>
            <a:ext cx="3999900" cy="40302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Servicios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obligatorios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:</a:t>
            </a:r>
            <a:endParaRPr sz="1200" b="1" u="sng" dirty="0"/>
          </a:p>
          <a:p>
            <a:pPr marL="0" indent="0">
              <a:spcBef>
                <a:spcPts val="1200"/>
              </a:spcBef>
              <a:buNone/>
            </a:pP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o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Especial (1.0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	              $115k</a:t>
            </a:r>
            <a:endParaRPr lang="en-US" sz="1200" dirty="0"/>
          </a:p>
          <a:p>
            <a:pPr marL="0" indent="0">
              <a:spcBef>
                <a:spcPts val="1200"/>
              </a:spcBef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(2.0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	                $71k</a:t>
            </a:r>
            <a:endParaRPr lang="en-US" sz="1200" dirty="0"/>
          </a:p>
          <a:p>
            <a:pPr marL="0" indent="0">
              <a:spcBef>
                <a:spcPts val="1200"/>
              </a:spcBef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Ayudantes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(3.0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             $90k</a:t>
            </a:r>
            <a:endParaRPr lang="en-US" sz="1200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Puestos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financiados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anteriormente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1" i="0" u="sng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por</a:t>
            </a:r>
            <a:r>
              <a:rPr sz="1200" b="1" i="0" u="sng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COVID:</a:t>
            </a:r>
            <a:endParaRPr sz="1200" b="1" u="sng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 de Primaria (4.0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          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$483k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Medios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Biblioteca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r>
              <a:rPr lang="en-US" sz="1200" dirty="0">
                <a:highlight>
                  <a:srgbClr val="000000">
                    <a:alpha val="0"/>
                  </a:srgbClr>
                </a:highlight>
              </a:rPr>
              <a:t>      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$131k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- ESOL (1.0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	             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$125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75" name="Google Shape;275;p37"/>
          <p:cNvSpPr txBox="1">
            <a:spLocks noGrp="1"/>
          </p:cNvSpPr>
          <p:nvPr>
            <p:ph type="body" idx="2"/>
          </p:nvPr>
        </p:nvSpPr>
        <p:spPr>
          <a:xfrm>
            <a:off x="4652100" y="931800"/>
            <a:ext cx="4326300" cy="40302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5000" lnSpcReduction="200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Instructor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alfabetización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 $156k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MTSS (1.0 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$156k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Primaria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$156k	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Enfermera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flotante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		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$115k *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Director Atlético (1.0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fte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		$145k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Cambio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certificación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IA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	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	                      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$330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**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Enlace 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Comunitaria</a:t>
            </a:r>
            <a:r>
              <a:rPr lang="en-US" dirty="0">
                <a:highlight>
                  <a:srgbClr val="000000">
                    <a:alpha val="0"/>
                  </a:srgbClr>
                </a:highlight>
              </a:rPr>
              <a:t>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con la Policía 		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  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$85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endParaRPr sz="1200" i="1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*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Contratado</a:t>
            </a: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año</a:t>
            </a: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escolar '23-'24</a:t>
            </a:r>
            <a:endParaRPr sz="1200" i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**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Aproximadamente</a:t>
            </a:r>
            <a:r>
              <a:rPr sz="12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50 </a:t>
            </a:r>
            <a:r>
              <a:rPr sz="1200" b="0" i="1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empleados</a:t>
            </a:r>
            <a:endParaRPr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p38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2663300" y="1256275"/>
            <a:ext cx="3817400" cy="316045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38"/>
          <p:cNvSpPr txBox="1">
            <a:spLocks noGrp="1"/>
          </p:cNvSpPr>
          <p:nvPr>
            <p:ph type="title"/>
          </p:nvPr>
        </p:nvSpPr>
        <p:spPr>
          <a:xfrm>
            <a:off x="44400" y="76100"/>
            <a:ext cx="9028500" cy="50673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8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Calendario presupuestario</a:t>
            </a:r>
            <a:endParaRPr sz="24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8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2104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 de enero de 2024 - Resumen del presupuesto</a:t>
            </a:r>
            <a:endParaRPr sz="181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7819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6172"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24 de enero de 2024 - Atletismo y Co-Curricular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31 de enero de 2024 - Servicio de la deuda, ayuda estatal, reservas de efectivo, ingresos y transporte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7 de febrero de 2024 - Soporte general, cálculo del límite de impuestos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28 de febrero de 2024 - Beneficios para empleados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6 de marzo de 2024 - Proyecciones de inscripción, estimaciones del tamaño de las clases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Times New Roman"/>
              <a:buChar char="✓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13 de marzo de 2024 - Plan de estudios (Educación General, Educación Especial, Tecnología)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20 de marzo de 2024 - Presentación del Presupuesto del Superintendente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27 de marzo de 2024 - Deliberaciones presupuestarias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 de abril de 2024 - Deliberaciones presupuestarias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24 de abril de 2024 - Aprobación del presupuesto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8 de mayo de 2024 - Audiencia sobre el presupuesto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147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  <a:buFont typeface="Times New Roman"/>
              <a:buChar char="❏"/>
            </a:pPr>
            <a:r>
              <a:rPr sz="1600" b="0" i="0" u="none" strike="noStrike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21 de mayo de 2024 - Votación del presupuesto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3953825" y="299400"/>
            <a:ext cx="1691700" cy="478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Superintendente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r>
              <a:rPr lang="en-US"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sistente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Currículo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endParaRPr sz="1000" dirty="0"/>
          </a:p>
        </p:txBody>
      </p:sp>
      <p:sp>
        <p:nvSpPr>
          <p:cNvPr id="67" name="Google Shape;67;p15"/>
          <p:cNvSpPr/>
          <p:nvPr/>
        </p:nvSpPr>
        <p:spPr>
          <a:xfrm>
            <a:off x="2052222" y="1519200"/>
            <a:ext cx="937800" cy="419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s-AR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Entrenador de Matemáticas</a:t>
            </a: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s-AR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K-5</a:t>
            </a:r>
            <a:endParaRPr lang="es-AR" sz="900" dirty="0"/>
          </a:p>
        </p:txBody>
      </p:sp>
      <p:sp>
        <p:nvSpPr>
          <p:cNvPr id="68" name="Google Shape;68;p15"/>
          <p:cNvSpPr/>
          <p:nvPr/>
        </p:nvSpPr>
        <p:spPr>
          <a:xfrm>
            <a:off x="7022363" y="1011300"/>
            <a:ext cx="1375800" cy="536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Director de Tecnología</a:t>
            </a:r>
            <a:endParaRPr sz="1200"/>
          </a:p>
        </p:txBody>
      </p:sp>
      <p:sp>
        <p:nvSpPr>
          <p:cNvPr id="69" name="Google Shape;69;p15"/>
          <p:cNvSpPr/>
          <p:nvPr/>
        </p:nvSpPr>
        <p:spPr>
          <a:xfrm>
            <a:off x="2238575" y="567450"/>
            <a:ext cx="1016100" cy="422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 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l</a:t>
            </a: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Administrador</a:t>
            </a:r>
            <a:r>
              <a:rPr lang="en-US"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endParaRPr sz="900" dirty="0"/>
          </a:p>
        </p:txBody>
      </p:sp>
      <p:cxnSp>
        <p:nvCxnSpPr>
          <p:cNvPr id="70" name="Google Shape;70;p15"/>
          <p:cNvCxnSpPr>
            <a:stCxn id="68" idx="0"/>
            <a:endCxn id="66" idx="2"/>
          </p:cNvCxnSpPr>
          <p:nvPr/>
        </p:nvCxnSpPr>
        <p:spPr>
          <a:xfrm rot="5400000" flipH="1">
            <a:off x="6138413" y="-560550"/>
            <a:ext cx="233100" cy="2910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1" name="Google Shape;71;p15"/>
          <p:cNvSpPr/>
          <p:nvPr/>
        </p:nvSpPr>
        <p:spPr>
          <a:xfrm>
            <a:off x="5338888" y="2369112"/>
            <a:ext cx="982688" cy="471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RTI K-12</a:t>
            </a:r>
            <a:endParaRPr sz="1100" dirty="0"/>
          </a:p>
        </p:txBody>
      </p:sp>
      <p:sp>
        <p:nvSpPr>
          <p:cNvPr id="72" name="Google Shape;72;p15"/>
          <p:cNvSpPr/>
          <p:nvPr/>
        </p:nvSpPr>
        <p:spPr>
          <a:xfrm>
            <a:off x="701025" y="1519200"/>
            <a:ext cx="1159800" cy="419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s-AR"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Coordinadores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Primaria</a:t>
            </a:r>
            <a:endParaRPr sz="1100" dirty="0"/>
          </a:p>
        </p:txBody>
      </p:sp>
      <p:sp>
        <p:nvSpPr>
          <p:cNvPr id="73" name="Google Shape;73;p15"/>
          <p:cNvSpPr/>
          <p:nvPr/>
        </p:nvSpPr>
        <p:spPr>
          <a:xfrm>
            <a:off x="7710274" y="2368950"/>
            <a:ext cx="1230000" cy="47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Medios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Biblioteca</a:t>
            </a:r>
            <a:endParaRPr sz="1000" dirty="0"/>
          </a:p>
        </p:txBody>
      </p:sp>
      <p:cxnSp>
        <p:nvCxnSpPr>
          <p:cNvPr id="74" name="Google Shape;74;p15"/>
          <p:cNvCxnSpPr>
            <a:stCxn id="66" idx="1"/>
            <a:endCxn id="69" idx="3"/>
          </p:cNvCxnSpPr>
          <p:nvPr/>
        </p:nvCxnSpPr>
        <p:spPr>
          <a:xfrm flipH="1">
            <a:off x="3254525" y="538800"/>
            <a:ext cx="699300" cy="239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" name="Google Shape;75;p15"/>
          <p:cNvSpPr/>
          <p:nvPr/>
        </p:nvSpPr>
        <p:spPr>
          <a:xfrm>
            <a:off x="6519125" y="2368949"/>
            <a:ext cx="993600" cy="471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1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Coordinador de UDL K-12</a:t>
            </a:r>
            <a:endParaRPr sz="1100"/>
          </a:p>
        </p:txBody>
      </p:sp>
      <p:cxnSp>
        <p:nvCxnSpPr>
          <p:cNvPr id="76" name="Google Shape;76;p15"/>
          <p:cNvCxnSpPr>
            <a:stCxn id="66" idx="2"/>
          </p:cNvCxnSpPr>
          <p:nvPr/>
        </p:nvCxnSpPr>
        <p:spPr>
          <a:xfrm rot="-5400000" flipH="1">
            <a:off x="4799675" y="778200"/>
            <a:ext cx="6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7" name="Google Shape;77;p15"/>
          <p:cNvSpPr/>
          <p:nvPr/>
        </p:nvSpPr>
        <p:spPr>
          <a:xfrm>
            <a:off x="3206075" y="1490393"/>
            <a:ext cx="1375800" cy="471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Coordinadores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Secundaria</a:t>
            </a:r>
            <a:endParaRPr sz="1200" dirty="0"/>
          </a:p>
        </p:txBody>
      </p:sp>
      <p:sp>
        <p:nvSpPr>
          <p:cNvPr id="78" name="Google Shape;78;p15"/>
          <p:cNvSpPr/>
          <p:nvPr/>
        </p:nvSpPr>
        <p:spPr>
          <a:xfrm>
            <a:off x="2703700" y="2828138"/>
            <a:ext cx="937800" cy="536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Inglés</a:t>
            </a:r>
            <a:endParaRPr lang="en-US" sz="10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6-12</a:t>
            </a:r>
            <a:endParaRPr sz="1000" dirty="0"/>
          </a:p>
        </p:txBody>
      </p:sp>
      <p:sp>
        <p:nvSpPr>
          <p:cNvPr id="79" name="Google Shape;79;p15"/>
          <p:cNvSpPr/>
          <p:nvPr/>
        </p:nvSpPr>
        <p:spPr>
          <a:xfrm>
            <a:off x="4135125" y="2829898"/>
            <a:ext cx="937800" cy="61476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lang="en-US"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SS/</a:t>
            </a: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Negocios</a:t>
            </a:r>
            <a:endParaRPr lang="en-US" sz="10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6-12</a:t>
            </a:r>
            <a:endParaRPr sz="1000" dirty="0"/>
          </a:p>
        </p:txBody>
      </p:sp>
      <p:sp>
        <p:nvSpPr>
          <p:cNvPr id="80" name="Google Shape;80;p15"/>
          <p:cNvSpPr/>
          <p:nvPr/>
        </p:nvSpPr>
        <p:spPr>
          <a:xfrm>
            <a:off x="4135125" y="2113669"/>
            <a:ext cx="937800" cy="536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Ciencia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Tecnología</a:t>
            </a:r>
            <a:endParaRPr lang="en-US" sz="9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6-12</a:t>
            </a:r>
            <a:endParaRPr sz="900" dirty="0"/>
          </a:p>
        </p:txBody>
      </p:sp>
      <p:sp>
        <p:nvSpPr>
          <p:cNvPr id="81" name="Google Shape;81;p15"/>
          <p:cNvSpPr/>
          <p:nvPr/>
        </p:nvSpPr>
        <p:spPr>
          <a:xfrm>
            <a:off x="2703700" y="2115475"/>
            <a:ext cx="937800" cy="536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85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85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85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Matemáticas</a:t>
            </a:r>
            <a:endParaRPr lang="en-US" sz="85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85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6-12</a:t>
            </a:r>
            <a:endParaRPr sz="850" dirty="0"/>
          </a:p>
        </p:txBody>
      </p:sp>
      <p:sp>
        <p:nvSpPr>
          <p:cNvPr id="82" name="Google Shape;82;p15"/>
          <p:cNvSpPr/>
          <p:nvPr/>
        </p:nvSpPr>
        <p:spPr>
          <a:xfrm>
            <a:off x="4167225" y="3534425"/>
            <a:ext cx="905700" cy="471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Arte </a:t>
            </a:r>
            <a:endParaRPr lang="en-US" sz="10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K-12</a:t>
            </a:r>
            <a:endParaRPr sz="1000" dirty="0"/>
          </a:p>
        </p:txBody>
      </p:sp>
      <p:sp>
        <p:nvSpPr>
          <p:cNvPr id="83" name="Google Shape;83;p15"/>
          <p:cNvSpPr/>
          <p:nvPr/>
        </p:nvSpPr>
        <p:spPr>
          <a:xfrm>
            <a:off x="4167225" y="4154737"/>
            <a:ext cx="905700" cy="471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0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Coordinador de Música K-12</a:t>
            </a:r>
            <a:endParaRPr sz="1000"/>
          </a:p>
        </p:txBody>
      </p:sp>
      <p:sp>
        <p:nvSpPr>
          <p:cNvPr id="84" name="Google Shape;84;p15"/>
          <p:cNvSpPr/>
          <p:nvPr/>
        </p:nvSpPr>
        <p:spPr>
          <a:xfrm>
            <a:off x="2703700" y="3540825"/>
            <a:ext cx="937800" cy="536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Coordinador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Idiomas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Mundo</a:t>
            </a:r>
            <a:endParaRPr lang="en-US" sz="900" b="0" i="0" u="none" strike="noStrike" dirty="0"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6-12</a:t>
            </a:r>
            <a:endParaRPr sz="900" dirty="0"/>
          </a:p>
        </p:txBody>
      </p:sp>
      <p:cxnSp>
        <p:nvCxnSpPr>
          <p:cNvPr id="85" name="Google Shape;85;p15"/>
          <p:cNvCxnSpPr>
            <a:cxnSpLocks/>
            <a:stCxn id="77" idx="2"/>
            <a:endCxn id="79" idx="1"/>
          </p:cNvCxnSpPr>
          <p:nvPr/>
        </p:nvCxnSpPr>
        <p:spPr>
          <a:xfrm rot="16200000" flipH="1">
            <a:off x="3426908" y="2429060"/>
            <a:ext cx="1175285" cy="24115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15"/>
          <p:cNvCxnSpPr>
            <a:stCxn id="77" idx="2"/>
            <a:endCxn id="80" idx="1"/>
          </p:cNvCxnSpPr>
          <p:nvPr/>
        </p:nvCxnSpPr>
        <p:spPr>
          <a:xfrm rot="-5400000" flipH="1">
            <a:off x="3804725" y="2051243"/>
            <a:ext cx="419700" cy="24120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15"/>
          <p:cNvCxnSpPr>
            <a:stCxn id="81" idx="3"/>
            <a:endCxn id="77" idx="2"/>
          </p:cNvCxnSpPr>
          <p:nvPr/>
        </p:nvCxnSpPr>
        <p:spPr>
          <a:xfrm rot="10800000" flipH="1">
            <a:off x="3641500" y="1962025"/>
            <a:ext cx="252600" cy="42150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15"/>
          <p:cNvCxnSpPr>
            <a:stCxn id="78" idx="3"/>
            <a:endCxn id="77" idx="2"/>
          </p:cNvCxnSpPr>
          <p:nvPr/>
        </p:nvCxnSpPr>
        <p:spPr>
          <a:xfrm rot="10800000" flipH="1">
            <a:off x="3641500" y="1961888"/>
            <a:ext cx="252600" cy="113430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9" name="Google Shape;89;p15"/>
          <p:cNvCxnSpPr>
            <a:stCxn id="84" idx="3"/>
            <a:endCxn id="77" idx="2"/>
          </p:cNvCxnSpPr>
          <p:nvPr/>
        </p:nvCxnSpPr>
        <p:spPr>
          <a:xfrm rot="10800000" flipH="1">
            <a:off x="3641500" y="1962075"/>
            <a:ext cx="252600" cy="184680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0" name="Google Shape;90;p15"/>
          <p:cNvCxnSpPr>
            <a:stCxn id="82" idx="1"/>
            <a:endCxn id="77" idx="2"/>
          </p:cNvCxnSpPr>
          <p:nvPr/>
        </p:nvCxnSpPr>
        <p:spPr>
          <a:xfrm rot="10800000">
            <a:off x="3893925" y="1962125"/>
            <a:ext cx="273300" cy="1808100"/>
          </a:xfrm>
          <a:prstGeom prst="bentConnector2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1" name="Google Shape;91;p15"/>
          <p:cNvCxnSpPr>
            <a:stCxn id="66" idx="2"/>
            <a:endCxn id="77" idx="0"/>
          </p:cNvCxnSpPr>
          <p:nvPr/>
        </p:nvCxnSpPr>
        <p:spPr>
          <a:xfrm rot="5400000">
            <a:off x="3990725" y="681450"/>
            <a:ext cx="712200" cy="905700"/>
          </a:xfrm>
          <a:prstGeom prst="bentConnector3">
            <a:avLst>
              <a:gd name="adj1" fmla="val 4735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" name="Google Shape;92;p15"/>
          <p:cNvCxnSpPr>
            <a:stCxn id="66" idx="2"/>
            <a:endCxn id="66" idx="2"/>
          </p:cNvCxnSpPr>
          <p:nvPr/>
        </p:nvCxnSpPr>
        <p:spPr>
          <a:xfrm rot="-5400000" flipH="1">
            <a:off x="4799675" y="778200"/>
            <a:ext cx="600" cy="6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5"/>
          <p:cNvCxnSpPr>
            <a:stCxn id="68" idx="2"/>
            <a:endCxn id="75" idx="0"/>
          </p:cNvCxnSpPr>
          <p:nvPr/>
        </p:nvCxnSpPr>
        <p:spPr>
          <a:xfrm rot="5400000">
            <a:off x="6952463" y="1611000"/>
            <a:ext cx="821400" cy="694200"/>
          </a:xfrm>
          <a:prstGeom prst="bentConnector3">
            <a:avLst>
              <a:gd name="adj1" fmla="val 5991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" name="Google Shape;94;p15"/>
          <p:cNvCxnSpPr>
            <a:stCxn id="68" idx="2"/>
            <a:endCxn id="73" idx="0"/>
          </p:cNvCxnSpPr>
          <p:nvPr/>
        </p:nvCxnSpPr>
        <p:spPr>
          <a:xfrm rot="-5400000" flipH="1">
            <a:off x="7606913" y="1650750"/>
            <a:ext cx="821700" cy="615000"/>
          </a:xfrm>
          <a:prstGeom prst="bentConnector3">
            <a:avLst>
              <a:gd name="adj1" fmla="val 6124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5" name="Google Shape;95;p15"/>
          <p:cNvCxnSpPr>
            <a:cxnSpLocks/>
            <a:stCxn id="66" idx="2"/>
            <a:endCxn id="72" idx="0"/>
          </p:cNvCxnSpPr>
          <p:nvPr/>
        </p:nvCxnSpPr>
        <p:spPr>
          <a:xfrm rot="5400000">
            <a:off x="2669800" y="-610675"/>
            <a:ext cx="741000" cy="351875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" name="Google Shape;96;p15"/>
          <p:cNvSpPr/>
          <p:nvPr/>
        </p:nvSpPr>
        <p:spPr>
          <a:xfrm>
            <a:off x="5387200" y="1471199"/>
            <a:ext cx="1275300" cy="4197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Coordinadores Distritales</a:t>
            </a:r>
            <a:endParaRPr sz="1200"/>
          </a:p>
        </p:txBody>
      </p:sp>
      <p:cxnSp>
        <p:nvCxnSpPr>
          <p:cNvPr id="97" name="Google Shape;97;p15"/>
          <p:cNvCxnSpPr>
            <a:stCxn id="66" idx="2"/>
            <a:endCxn id="96" idx="0"/>
          </p:cNvCxnSpPr>
          <p:nvPr/>
        </p:nvCxnSpPr>
        <p:spPr>
          <a:xfrm rot="-5400000" flipH="1">
            <a:off x="5065775" y="512100"/>
            <a:ext cx="693000" cy="1225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5"/>
          <p:cNvCxnSpPr>
            <a:cxnSpLocks/>
            <a:stCxn id="72" idx="2"/>
            <a:endCxn id="99" idx="0"/>
          </p:cNvCxnSpPr>
          <p:nvPr/>
        </p:nvCxnSpPr>
        <p:spPr>
          <a:xfrm>
            <a:off x="1280925" y="1938900"/>
            <a:ext cx="0" cy="30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" name="Google Shape;99;p15"/>
          <p:cNvSpPr/>
          <p:nvPr/>
        </p:nvSpPr>
        <p:spPr>
          <a:xfrm>
            <a:off x="701025" y="2241000"/>
            <a:ext cx="1159800" cy="478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 de Primaria</a:t>
            </a:r>
            <a:endParaRPr sz="1200" dirty="0"/>
          </a:p>
        </p:txBody>
      </p:sp>
      <p:cxnSp>
        <p:nvCxnSpPr>
          <p:cNvPr id="100" name="Google Shape;100;p15"/>
          <p:cNvCxnSpPr>
            <a:stCxn id="66" idx="2"/>
            <a:endCxn id="67" idx="0"/>
          </p:cNvCxnSpPr>
          <p:nvPr/>
        </p:nvCxnSpPr>
        <p:spPr>
          <a:xfrm rot="5400000">
            <a:off x="3289925" y="9450"/>
            <a:ext cx="741000" cy="2278500"/>
          </a:xfrm>
          <a:prstGeom prst="bentConnector3">
            <a:avLst>
              <a:gd name="adj1" fmla="val 4551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15"/>
          <p:cNvCxnSpPr>
            <a:cxnSpLocks/>
            <a:stCxn id="96" idx="2"/>
            <a:endCxn id="71" idx="0"/>
          </p:cNvCxnSpPr>
          <p:nvPr/>
        </p:nvCxnSpPr>
        <p:spPr>
          <a:xfrm rot="5400000">
            <a:off x="5688435" y="2032696"/>
            <a:ext cx="478213" cy="19461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5"/>
          <p:cNvCxnSpPr>
            <a:stCxn id="96" idx="2"/>
            <a:endCxn id="75" idx="0"/>
          </p:cNvCxnSpPr>
          <p:nvPr/>
        </p:nvCxnSpPr>
        <p:spPr>
          <a:xfrm rot="-5400000" flipH="1">
            <a:off x="6281500" y="1634249"/>
            <a:ext cx="477900" cy="991200"/>
          </a:xfrm>
          <a:prstGeom prst="bentConnector3">
            <a:avLst>
              <a:gd name="adj1" fmla="val 5001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15"/>
          <p:cNvSpPr/>
          <p:nvPr/>
        </p:nvSpPr>
        <p:spPr>
          <a:xfrm>
            <a:off x="5255800" y="3175600"/>
            <a:ext cx="1159800" cy="536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apoyo</a:t>
            </a:r>
            <a:r>
              <a:rPr sz="11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1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escalonados</a:t>
            </a:r>
            <a:endParaRPr sz="1100" dirty="0"/>
          </a:p>
        </p:txBody>
      </p:sp>
      <p:cxnSp>
        <p:nvCxnSpPr>
          <p:cNvPr id="104" name="Google Shape;104;p15"/>
          <p:cNvCxnSpPr>
            <a:stCxn id="77" idx="2"/>
            <a:endCxn id="83" idx="1"/>
          </p:cNvCxnSpPr>
          <p:nvPr/>
        </p:nvCxnSpPr>
        <p:spPr>
          <a:xfrm rot="-5400000" flipH="1">
            <a:off x="2816375" y="3039593"/>
            <a:ext cx="2428500" cy="273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15"/>
          <p:cNvCxnSpPr>
            <a:cxnSpLocks/>
            <a:stCxn id="71" idx="2"/>
            <a:endCxn id="103" idx="0"/>
          </p:cNvCxnSpPr>
          <p:nvPr/>
        </p:nvCxnSpPr>
        <p:spPr>
          <a:xfrm>
            <a:off x="5830232" y="2840712"/>
            <a:ext cx="5468" cy="33488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6" name="Google Shape;106;p15"/>
          <p:cNvSpPr/>
          <p:nvPr/>
        </p:nvSpPr>
        <p:spPr>
          <a:xfrm>
            <a:off x="3278975" y="4775050"/>
            <a:ext cx="1230000" cy="2682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5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 6-12</a:t>
            </a:r>
            <a:endParaRPr sz="1050" dirty="0"/>
          </a:p>
        </p:txBody>
      </p:sp>
      <p:cxnSp>
        <p:nvCxnSpPr>
          <p:cNvPr id="107" name="Google Shape;107;p15"/>
          <p:cNvCxnSpPr>
            <a:cxnSpLocks/>
            <a:stCxn id="72" idx="3"/>
            <a:endCxn id="67" idx="1"/>
          </p:cNvCxnSpPr>
          <p:nvPr/>
        </p:nvCxnSpPr>
        <p:spPr>
          <a:xfrm>
            <a:off x="1860825" y="1729050"/>
            <a:ext cx="191397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" name="Google Shape;108;p15"/>
          <p:cNvCxnSpPr>
            <a:stCxn id="106" idx="0"/>
            <a:endCxn id="77" idx="2"/>
          </p:cNvCxnSpPr>
          <p:nvPr/>
        </p:nvCxnSpPr>
        <p:spPr>
          <a:xfrm rot="10800000" flipH="1">
            <a:off x="3893975" y="1961950"/>
            <a:ext cx="0" cy="2813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/>
        </p:nvSpPr>
        <p:spPr>
          <a:xfrm>
            <a:off x="3649025" y="2052000"/>
            <a:ext cx="1691700" cy="478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Director</a:t>
            </a:r>
            <a:r>
              <a:rPr lang="en-US"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ESOL</a:t>
            </a:r>
            <a:endParaRPr sz="1200" dirty="0"/>
          </a:p>
        </p:txBody>
      </p:sp>
      <p:sp>
        <p:nvSpPr>
          <p:cNvPr id="114" name="Google Shape;114;p16"/>
          <p:cNvSpPr/>
          <p:nvPr/>
        </p:nvSpPr>
        <p:spPr>
          <a:xfrm>
            <a:off x="1933775" y="2320050"/>
            <a:ext cx="1016100" cy="422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Secretaria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 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l</a:t>
            </a:r>
            <a:r>
              <a:rPr lang="en-US"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r>
              <a:rPr sz="9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Administrador</a:t>
            </a:r>
            <a:r>
              <a:rPr lang="en-US" sz="9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</a:t>
            </a:r>
            <a:endParaRPr sz="900" dirty="0"/>
          </a:p>
        </p:txBody>
      </p:sp>
      <p:cxnSp>
        <p:nvCxnSpPr>
          <p:cNvPr id="115" name="Google Shape;115;p16"/>
          <p:cNvCxnSpPr>
            <a:stCxn id="113" idx="1"/>
            <a:endCxn id="114" idx="3"/>
          </p:cNvCxnSpPr>
          <p:nvPr/>
        </p:nvCxnSpPr>
        <p:spPr>
          <a:xfrm flipH="1">
            <a:off x="2949725" y="2291400"/>
            <a:ext cx="699300" cy="239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6"/>
          <p:cNvCxnSpPr>
            <a:stCxn id="113" idx="2"/>
          </p:cNvCxnSpPr>
          <p:nvPr/>
        </p:nvCxnSpPr>
        <p:spPr>
          <a:xfrm rot="-5400000" flipH="1">
            <a:off x="4494875" y="2530800"/>
            <a:ext cx="6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Google Shape;117;p16"/>
          <p:cNvSpPr/>
          <p:nvPr/>
        </p:nvSpPr>
        <p:spPr>
          <a:xfrm>
            <a:off x="2901275" y="3242993"/>
            <a:ext cx="1375800" cy="471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ESOL</a:t>
            </a:r>
            <a:endParaRPr sz="1200" dirty="0"/>
          </a:p>
        </p:txBody>
      </p:sp>
      <p:cxnSp>
        <p:nvCxnSpPr>
          <p:cNvPr id="118" name="Google Shape;118;p16"/>
          <p:cNvCxnSpPr>
            <a:stCxn id="113" idx="2"/>
            <a:endCxn id="117" idx="0"/>
          </p:cNvCxnSpPr>
          <p:nvPr/>
        </p:nvCxnSpPr>
        <p:spPr>
          <a:xfrm rot="5400000">
            <a:off x="3685925" y="2434050"/>
            <a:ext cx="712200" cy="905700"/>
          </a:xfrm>
          <a:prstGeom prst="bentConnector3">
            <a:avLst>
              <a:gd name="adj1" fmla="val 4735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Google Shape;119;p16"/>
          <p:cNvCxnSpPr>
            <a:stCxn id="113" idx="2"/>
            <a:endCxn id="113" idx="2"/>
          </p:cNvCxnSpPr>
          <p:nvPr/>
        </p:nvCxnSpPr>
        <p:spPr>
          <a:xfrm rot="-5400000" flipH="1">
            <a:off x="4494875" y="2530800"/>
            <a:ext cx="600" cy="6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" name="Google Shape;120;p16"/>
          <p:cNvSpPr/>
          <p:nvPr/>
        </p:nvSpPr>
        <p:spPr>
          <a:xfrm>
            <a:off x="5082400" y="3107400"/>
            <a:ext cx="1275300" cy="576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Asistente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la </a:t>
            </a:r>
            <a:r>
              <a:rPr lang="en-US"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omunidad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ESOL</a:t>
            </a:r>
            <a:endParaRPr sz="1200" dirty="0"/>
          </a:p>
        </p:txBody>
      </p:sp>
      <p:cxnSp>
        <p:nvCxnSpPr>
          <p:cNvPr id="121" name="Google Shape;121;p16"/>
          <p:cNvCxnSpPr>
            <a:stCxn id="113" idx="2"/>
            <a:endCxn id="120" idx="0"/>
          </p:cNvCxnSpPr>
          <p:nvPr/>
        </p:nvCxnSpPr>
        <p:spPr>
          <a:xfrm rot="-5400000" flipH="1">
            <a:off x="4819175" y="2206500"/>
            <a:ext cx="576600" cy="1225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2" name="Google Shape;122;p16"/>
          <p:cNvSpPr/>
          <p:nvPr/>
        </p:nvSpPr>
        <p:spPr>
          <a:xfrm>
            <a:off x="6515125" y="3107400"/>
            <a:ext cx="1275300" cy="576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Trabajadora Social Bilingüe del Distrito</a:t>
            </a:r>
            <a:endParaRPr sz="1200"/>
          </a:p>
        </p:txBody>
      </p:sp>
      <p:sp>
        <p:nvSpPr>
          <p:cNvPr id="123" name="Google Shape;123;p16"/>
          <p:cNvSpPr/>
          <p:nvPr/>
        </p:nvSpPr>
        <p:spPr>
          <a:xfrm>
            <a:off x="1339175" y="3138001"/>
            <a:ext cx="1375800" cy="576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en-US"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la Zona </a:t>
            </a:r>
            <a:r>
              <a:rPr lang="en-US" sz="12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de </a:t>
            </a:r>
            <a:r>
              <a:rPr sz="12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Español</a:t>
            </a:r>
            <a:endParaRPr sz="1200" dirty="0"/>
          </a:p>
        </p:txBody>
      </p:sp>
      <p:cxnSp>
        <p:nvCxnSpPr>
          <p:cNvPr id="124" name="Google Shape;124;p16"/>
          <p:cNvCxnSpPr>
            <a:stCxn id="113" idx="2"/>
            <a:endCxn id="123" idx="0"/>
          </p:cNvCxnSpPr>
          <p:nvPr/>
        </p:nvCxnSpPr>
        <p:spPr>
          <a:xfrm rot="5400000">
            <a:off x="2957375" y="1600500"/>
            <a:ext cx="607200" cy="2467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5" name="Google Shape;125;p16"/>
          <p:cNvCxnSpPr>
            <a:stCxn id="113" idx="2"/>
            <a:endCxn id="122" idx="0"/>
          </p:cNvCxnSpPr>
          <p:nvPr/>
        </p:nvCxnSpPr>
        <p:spPr>
          <a:xfrm rot="-5400000" flipH="1">
            <a:off x="5535575" y="1490100"/>
            <a:ext cx="576600" cy="26580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6" name="Google Shape;126;p16"/>
          <p:cNvSpPr txBox="1"/>
          <p:nvPr/>
        </p:nvSpPr>
        <p:spPr>
          <a:xfrm>
            <a:off x="479800" y="169125"/>
            <a:ext cx="8071500" cy="13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3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Inglés</a:t>
            </a:r>
            <a:r>
              <a:rPr sz="3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para </a:t>
            </a:r>
            <a:r>
              <a:rPr sz="3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hablantes</a:t>
            </a:r>
            <a:r>
              <a:rPr sz="3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sz="3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otros</a:t>
            </a:r>
            <a:r>
              <a:rPr sz="38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800" b="0" i="0" u="none" strike="noStrike" dirty="0" err="1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idiomas</a:t>
            </a:r>
            <a:endParaRPr sz="3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33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Sr</a:t>
            </a:r>
            <a:r>
              <a:rPr lang="en-US" sz="3300" dirty="0"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sz="33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a. Adrienne Viscardi</a:t>
            </a: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>
            <a:spLocks noGrp="1"/>
          </p:cNvSpPr>
          <p:nvPr>
            <p:ph type="title"/>
          </p:nvPr>
        </p:nvSpPr>
        <p:spPr>
          <a:xfrm>
            <a:off x="311700" y="144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Descripción general del departamento de currículo</a:t>
            </a:r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body" idx="1"/>
          </p:nvPr>
        </p:nvSpPr>
        <p:spPr>
          <a:xfrm>
            <a:off x="311700" y="647850"/>
            <a:ext cx="8595900" cy="44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oficina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es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responsable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lang="en-US"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por</a:t>
            </a:r>
            <a:r>
              <a:rPr lang="en-US"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instrucción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K-12 y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desarrollo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para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proporcionar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educación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continua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apoyo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educativo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al personal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distrito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  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Ejemplos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trabajo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oficina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incluyen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pero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no se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limitan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a,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siguientes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:</a:t>
            </a:r>
            <a:endParaRPr sz="115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Desarrollo 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implementación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un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ciclo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revisión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curricular para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todas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las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disciplinas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académicas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incluida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revisión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evaluación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periódica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revisión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currículo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selección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Articulación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instrucción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escuela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primaria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intermedia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secundaria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apoyo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educativo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curricular al personal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administrativo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maestros de aula.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Preparación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análisis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Informe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anual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Rendimiento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Estudiantil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junto con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evaluaciones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continuas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basadas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plan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estudios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para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informar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toma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decisiones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Gestión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subvenciones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estatales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federales,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todos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proyectos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mejora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actividades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desarrollo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incluida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asistencia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conferencias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consultorías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Administración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análisis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evaluaciones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nacionales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estatales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distritales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Planificación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una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variedad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programas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innovadores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para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acelerar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maximizar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aprendizaje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los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estudiantes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durante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después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día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año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escolar.</a:t>
            </a:r>
            <a:endParaRPr sz="1150"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proceso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Revisión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Anual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Desempeño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para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personal,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establecimiento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metas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supervisión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evaluación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y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ciclo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aprendizaje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que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promueve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la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mejora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continua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todo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el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distrito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.</a:t>
            </a:r>
            <a:endParaRPr sz="115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048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Noto Sans Symbols"/>
              <a:buChar char="●"/>
            </a:pP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Coordinación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Plan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Aprendizaje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Profesional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,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proceso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inducción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nuevos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maestros, Días de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Conferencia</a:t>
            </a:r>
            <a:r>
              <a:rPr sz="1150" b="0" i="0" u="none" strike="noStrike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 del </a:t>
            </a:r>
            <a:r>
              <a:rPr sz="1150" b="0" i="0" u="none" strike="noStrike" dirty="0" err="1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Superintendente</a:t>
            </a:r>
            <a:endParaRPr sz="115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El plan de estudios y la instrucción incluyen:</a:t>
            </a:r>
            <a:endParaRPr/>
          </a:p>
        </p:txBody>
      </p:sp>
      <p:sp>
        <p:nvSpPr>
          <p:cNvPr id="138" name="Google Shape;138;p18"/>
          <p:cNvSpPr txBox="1">
            <a:spLocks noGrp="1"/>
          </p:cNvSpPr>
          <p:nvPr>
            <p:ph type="body" idx="1"/>
          </p:nvPr>
        </p:nvSpPr>
        <p:spPr>
          <a:xfrm>
            <a:off x="224550" y="1152475"/>
            <a:ext cx="4288200" cy="391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Estándares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aprendizaje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estado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Nueva York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Currículo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escrito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recursos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Estrategias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Evaluación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estudiantes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Desarrollo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Profesional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Respuesta a la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intervención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(RTI)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Aprendizaje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socioemocional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(SEL)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carácter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al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aire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libre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ASPIRE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Diseño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Universal para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Aprendizaje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</a:t>
            </a: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UDL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)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STEAM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Experiencias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Interdisciplinarias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Supervisión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Evaluación</a:t>
            </a:r>
            <a:endParaRPr dirty="0"/>
          </a:p>
        </p:txBody>
      </p:sp>
      <p:sp>
        <p:nvSpPr>
          <p:cNvPr id="139" name="Google Shape;139;p18"/>
          <p:cNvSpPr txBox="1">
            <a:spLocks noGrp="1"/>
          </p:cNvSpPr>
          <p:nvPr>
            <p:ph type="body" idx="2"/>
          </p:nvPr>
        </p:nvSpPr>
        <p:spPr>
          <a:xfrm>
            <a:off x="4255950" y="1152475"/>
            <a:ext cx="4769400" cy="3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Alfabetización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: leer,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escribir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escuchar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,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hablar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Matemáticas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Ciencia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Tecnología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Estudios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Sociales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Negocios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Idioma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mundial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ENL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Programas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Bilingües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Salud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Física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Música y Artes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Escénicas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Artes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visuales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Departamento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Consejeros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Biblioteca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Escolar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Alfabetización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Informacional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Oportunidades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enriquecimiento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Avance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través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la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determinación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individual (AVID)</a:t>
            </a:r>
            <a:endParaRPr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Servicios BOCES/LHRIC</a:t>
            </a:r>
            <a:endParaRPr/>
          </a:p>
        </p:txBody>
      </p:sp>
      <p:sp>
        <p:nvSpPr>
          <p:cNvPr id="145" name="Google Shape;14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Educación Secundaria Técnica y Profesional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Programas de Educación Ambiental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Consejo Curricular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Artes en la educación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Enriquecimiento exploratorio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Capacitación en línea de cumplimiento de GCN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Academia de Futuros Líderes Escolares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Membresía del Centro de Currículo</a:t>
            </a:r>
            <a:endParaRPr/>
          </a:p>
        </p:txBody>
      </p:sp>
      <p:sp>
        <p:nvSpPr>
          <p:cNvPr id="146" name="Google Shape;146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Desarrollo Profesional Regional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Servicios de consultoría en sitio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Clase Magistral de Autores Jóvenes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Colaboración de la Red ACTION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Recursos del currículo en línea de SS/ELA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Materiales curriculares y capacitación de Ciencia 21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ct val="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Capacitación de Fundaciones</a:t>
            </a:r>
            <a:endParaRPr lang="es-AR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AR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Puntuación de exámenes</a:t>
            </a:r>
            <a:endParaRPr lang="es-AR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La dotación de personal incluye:</a:t>
            </a:r>
            <a:endParaRPr/>
          </a:p>
        </p:txBody>
      </p:sp>
      <p:sp>
        <p:nvSpPr>
          <p:cNvPr id="152" name="Google Shape;152;p20"/>
          <p:cNvSpPr txBox="1">
            <a:spLocks noGrp="1"/>
          </p:cNvSpPr>
          <p:nvPr>
            <p:ph type="body" idx="1"/>
          </p:nvPr>
        </p:nvSpPr>
        <p:spPr>
          <a:xfrm>
            <a:off x="311700" y="973100"/>
            <a:ext cx="3999900" cy="401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 de Primaria (Pre-K-6)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Secundaria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(7-12)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Medios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Biblioteca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 de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Educación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Especial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lang="en-US"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Maestros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 ESOL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Especialistas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Instrucción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Bilingüe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Psicólogos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Escolares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Terap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istas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del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habla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y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el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lenguaje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Terap</a:t>
            </a:r>
            <a:r>
              <a:rPr lang="en-US"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istas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ocupacionales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Fisioterapeutas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Conductista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Trabajadores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sociales</a:t>
            </a:r>
            <a:endParaRPr dirty="0"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Enfermeras</a:t>
            </a:r>
            <a:r>
              <a:rPr sz="14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sz="1400" b="0" i="0" u="none" strike="noStrike" dirty="0" err="1">
                <a:highlight>
                  <a:srgbClr val="000000">
                    <a:alpha val="0"/>
                  </a:srgbClr>
                </a:highlight>
                <a:latin typeface="Arial"/>
              </a:rPr>
              <a:t>Escolares</a:t>
            </a:r>
            <a:endParaRPr dirty="0"/>
          </a:p>
        </p:txBody>
      </p:sp>
      <p:sp>
        <p:nvSpPr>
          <p:cNvPr id="153" name="Google Shape;153;p20"/>
          <p:cNvSpPr txBox="1">
            <a:spLocks noGrp="1"/>
          </p:cNvSpPr>
          <p:nvPr>
            <p:ph type="body" idx="2"/>
          </p:nvPr>
        </p:nvSpPr>
        <p:spPr>
          <a:xfrm>
            <a:off x="4832400" y="572325"/>
            <a:ext cx="3999900" cy="41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Administradores:</a:t>
            </a:r>
            <a:endParaRPr/>
          </a:p>
          <a:p>
            <a:pPr marL="914400" lvl="1" indent="-304800" algn="l" rtl="0">
              <a:spcBef>
                <a:spcPct val="0"/>
              </a:spcBef>
              <a:spcAft>
                <a:spcPct val="0"/>
              </a:spcAft>
              <a:buSzPts val="1200"/>
              <a:buChar char="○"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Administradores de distrito</a:t>
            </a:r>
            <a:endParaRPr/>
          </a:p>
          <a:p>
            <a:pPr marL="914400" lvl="1" indent="-304800" algn="l" rtl="0">
              <a:spcBef>
                <a:spcPct val="0"/>
              </a:spcBef>
              <a:spcAft>
                <a:spcPct val="0"/>
              </a:spcAft>
              <a:buSzPts val="1200"/>
              <a:buChar char="○"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Directores de Distrito</a:t>
            </a:r>
            <a:endParaRPr/>
          </a:p>
          <a:p>
            <a:pPr marL="914400" lvl="1" indent="-304800" algn="l" rtl="0">
              <a:spcBef>
                <a:spcPct val="0"/>
              </a:spcBef>
              <a:spcAft>
                <a:spcPct val="0"/>
              </a:spcAft>
              <a:buSzPts val="1200"/>
              <a:buChar char="○"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Directores</a:t>
            </a:r>
            <a:endParaRPr/>
          </a:p>
          <a:p>
            <a:pPr marL="914400" lvl="1" indent="-304800" algn="l" rtl="0">
              <a:spcBef>
                <a:spcPct val="0"/>
              </a:spcBef>
              <a:spcAft>
                <a:spcPct val="0"/>
              </a:spcAft>
              <a:buSzPts val="1200"/>
              <a:buChar char="○"/>
            </a:pPr>
            <a:r>
              <a:rPr sz="12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Subdirectores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Decanos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Coordinadores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Enlaces con la comunidad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Monitores de seguridad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Oficial de Recursos Escolares (SRO, por sus siglas en inglés)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Ayudantes de Maestros (Educación Especial)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Ayudantes de Maestros (Apoyo a la construcción)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Asistentes de Instrucción (IA)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Apoyo administrativo</a:t>
            </a:r>
            <a:endParaRPr/>
          </a:p>
          <a:p>
            <a:pPr marL="457200" lvl="0" indent="-317500" algn="l" rtl="0">
              <a:spcBef>
                <a:spcPct val="0"/>
              </a:spcBef>
              <a:spcAft>
                <a:spcPct val="0"/>
              </a:spcAft>
              <a:buSzPts val="1400"/>
              <a:buChar char="●"/>
            </a:pPr>
            <a:r>
              <a:rPr sz="14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Custodios</a:t>
            </a:r>
            <a:endParaRPr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500" b="0" i="0" u="none" strike="noStrike">
                <a:highlight>
                  <a:srgbClr val="000000">
                    <a:alpha val="0"/>
                  </a:srgbClr>
                </a:highlight>
                <a:latin typeface="Arial"/>
              </a:rPr>
              <a:t>Planificación para 2024-2025</a:t>
            </a:r>
            <a:endParaRPr/>
          </a:p>
        </p:txBody>
      </p:sp>
      <p:sp>
        <p:nvSpPr>
          <p:cNvPr id="159" name="Google Shape;159;p21"/>
          <p:cNvSpPr txBox="1">
            <a:spLocks noGrp="1"/>
          </p:cNvSpPr>
          <p:nvPr>
            <p:ph type="body" idx="1"/>
          </p:nvPr>
        </p:nvSpPr>
        <p:spPr>
          <a:xfrm>
            <a:off x="137250" y="1017725"/>
            <a:ext cx="8869500" cy="38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0000" lnSpcReduction="10000"/>
          </a:bodyPr>
          <a:lstStyle/>
          <a:p>
            <a:pPr marL="457200" lvl="0" indent="-342900" algn="l" rtl="0">
              <a:spcBef>
                <a:spcPct val="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Continuar alineando y refinando el currículo, la instrucción y la evaluación en todas las áreas del Ciclo de Revisión del Currículo con un enfoque particular en la Fase I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Continuar enfocándose en el plan de estudios, la instrucción y el desarrollo profesional de alfabetización K-12 alineados con la Ciencia de la Lectura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Implementación de un nuevo currículo de alfabetización K-5 alineado con la Ciencia de la Lectura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Implementación del currículo de matemáticas K-5 del tercer año y revisión del currículo de matemáticas 6-8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Implementar la estructura de mapeo del currículo K-12 alineada con el Ciclo de Revisión del Currículo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ct val="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Desarrollo y evaluación continuos de las estructuras y apoyos del MTSS</a:t>
            </a:r>
            <a:endParaRPr lang="es-AR" dirty="0"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s-AR" sz="1800" b="0" i="0" u="none" strike="noStrike" dirty="0">
                <a:highlight>
                  <a:srgbClr val="000000">
                    <a:alpha val="0"/>
                  </a:srgbClr>
                </a:highlight>
                <a:latin typeface="Arial"/>
              </a:rPr>
              <a:t>Análisis de la nueva evaluación de Ciencias del Estado de Nueva York de los grados 5 y 8 </a:t>
            </a:r>
            <a:endParaRPr lang="es-AR" dirty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1.07.14"/>
  <p:tag name="AS_TITLE" val="Aspose.Slides for .NET 4.0 Client Profile"/>
  <p:tag name="AS_VERSION" val="21.7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4288</Words>
  <Application>Microsoft Office PowerPoint</Application>
  <PresentationFormat>On-screen Show (16:9)</PresentationFormat>
  <Paragraphs>452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Noto Sans Symbols</vt:lpstr>
      <vt:lpstr>Times New Roman</vt:lpstr>
      <vt:lpstr>Simple Light</vt:lpstr>
      <vt:lpstr>Instrucción</vt:lpstr>
      <vt:lpstr>Enseñanza general Currículo, instrucción y evaluación</vt:lpstr>
      <vt:lpstr>PowerPoint Presentation</vt:lpstr>
      <vt:lpstr>PowerPoint Presentation</vt:lpstr>
      <vt:lpstr>Descripción general del departamento de currículo</vt:lpstr>
      <vt:lpstr>El plan de estudios y la instrucción incluyen:</vt:lpstr>
      <vt:lpstr>Servicios BOCES/LHRIC</vt:lpstr>
      <vt:lpstr>La dotación de personal incluye:</vt:lpstr>
      <vt:lpstr>Planificación para 2024-2025</vt:lpstr>
      <vt:lpstr>Educación Especial</vt:lpstr>
      <vt:lpstr>2023-2024 DIAPOSITIVAS DE PRESUPUESTO: Currículo e Instrucción</vt:lpstr>
      <vt:lpstr>PowerPoint Presentation</vt:lpstr>
      <vt:lpstr>Continuidad de servicios en BCSD</vt:lpstr>
      <vt:lpstr>Personal de educación especial actual</vt:lpstr>
      <vt:lpstr>Áreas de enfoque para 2024-2025</vt:lpstr>
      <vt:lpstr>Tecnología</vt:lpstr>
      <vt:lpstr>PowerPoint Presentation</vt:lpstr>
      <vt:lpstr>Entorno tecnológico</vt:lpstr>
      <vt:lpstr>¿Cómo estamos conectados?</vt:lpstr>
      <vt:lpstr>Gestión de aplicaciones y usuarios </vt:lpstr>
      <vt:lpstr>Una muestra de aplicaciones curriculares y herramientas del UDL</vt:lpstr>
      <vt:lpstr>Planificación para 2024-2025</vt:lpstr>
      <vt:lpstr>Datos presupuestarios </vt:lpstr>
      <vt:lpstr>Ajustes de redimensionamiento - Reducciones    (-) $3,423,000</vt:lpstr>
      <vt:lpstr>Adiciones (+) $2,158,000 </vt:lpstr>
      <vt:lpstr> Calendario presupuestario  10 de enero de 2024 - Resumen del presupuesto 24 de enero de 2024 - Atletismo y Co-Curricular 31 de enero de 2024 - Servicio de la deuda, ayuda estatal, reservas de efectivo, ingresos y transporte 7 de febrero de 2024 - Soporte general, cálculo del límite de impuestos 28 de febrero de 2024 - Beneficios para empleados 6 de marzo de 2024 - Proyecciones de inscripción, estimaciones del tamaño de las clases 13 de marzo de 2024 - Plan de estudios (Educación General, Educación Especial, Tecnología) 20 de marzo de 2024 - Presentación del Presupuesto del Superintendente 27 de marzo de 2024 - Deliberaciones presupuestarias 10 de abril de 2024 - Deliberaciones presupuestarias 24 de abril de 2024 - Aprobación del presupuesto 8 de mayo de 2024 - Audiencia sobre el presupuesto 21 de mayo de 2024 - Votación del presupuesto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Instrucción</dc:title>
  <dc:creator>Mooney, Katherine</dc:creator>
  <cp:lastModifiedBy>Mooney, Katherine</cp:lastModifiedBy>
  <cp:revision>37</cp:revision>
  <cp:lastPrinted>2024-03-25T17:26:26Z</cp:lastPrinted>
  <dcterms:created xsi:type="dcterms:W3CDTF">2024-03-25T17:26:26Z</dcterms:created>
  <dcterms:modified xsi:type="dcterms:W3CDTF">2024-04-01T13:55:24Z</dcterms:modified>
</cp:coreProperties>
</file>