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954838" cy="9220200"/>
  <p:embeddedFontLst>
    <p:embeddedFont>
      <p:font typeface="Archivo" panose="020B0604020202020204" charset="0"/>
      <p:regular r:id="rId34"/>
      <p:bold r:id="rId35"/>
      <p:italic r:id="rId36"/>
      <p:boldItalic r:id="rId37"/>
    </p:embeddedFont>
    <p:embeddedFont>
      <p:font typeface="Barlow Condensed" panose="00000506000000000000" pitchFamily="2" charset="0"/>
      <p:regular r:id="rId38"/>
      <p:bold r:id="rId39"/>
      <p:italic r:id="rId40"/>
      <p:boldItalic r:id="rId41"/>
    </p:embeddedFont>
    <p:embeddedFont>
      <p:font typeface="Hind Madurai" panose="02000000000000000000" pitchFamily="2" charset="0"/>
      <p:regular r:id="rId42"/>
      <p:bold r:id="rId43"/>
    </p:embeddedFont>
    <p:embeddedFont>
      <p:font typeface="Homemade Apple" panose="020B0604020202020204" charset="0"/>
      <p:regular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EFB2572-1437-4F6B-8B56-6EEE19E5437C}">
  <a:tblStyle styleId="{3EFB2572-1437-4F6B-8B56-6EEE19E54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BA132345-CA19-4F49-BDE3-345965CB72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6" d="100"/>
          <a:sy n="116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92412" rIns="92412" bIns="92412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p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c4819faadd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c4819faadd_1_49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c32de9fe5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c32de9fe5f_0_49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K-5</a:t>
            </a:r>
            <a:endParaRPr/>
          </a:p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Reducción de una sección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f3f94770ac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f3f94770ac_3_72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Tamaño de las clases por escuela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f3f94770ac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f3f94770ac_3_81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Escuela intermedia y secundaria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MS bajó 17</a:t>
            </a:r>
            <a:endParaRPr/>
          </a:p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HS bajó 31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c4819faadd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c4819faadd_1_160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f3f94770ac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f3f94770ac_3_87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r>
              <a:rPr>
                <a:highlight>
                  <a:srgbClr val="000000">
                    <a:alpha val="0"/>
                  </a:srgbClr>
                </a:highlight>
              </a:rPr>
              <a:t>Grados 6-8 tamaño promedio de las clases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f3f94770a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f3f94770ac_7_0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f3f94770ac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f3f94770ac_7_7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c32de9fe5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c32de9fe5f_0_75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c32de9fe5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2c32de9fe5f_0_140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fd8ccc017_0_100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c32de9fe5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2c32de9fe5f_0_132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c32de9fe5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c32de9fe5f_0_124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22745b365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22745b365b_1_26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1fdcc16b0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1fdcc16b01_0_85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20a2f5b9d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220a2f5b9dc_0_3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094b031f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094b031f50_0_6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1fdcc16b0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1fdcc16b01_0_19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1fdcc16b0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21fdcc16b01_0_9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1fdcc16b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1fdcc16b01_0_27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fd8ccc017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fd8ccc017_1_141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17b7531b9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17b7531b93_0_11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1fdcc173af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1fdcc173af_2_116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c46acd832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c46acd8326_3_0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c32de9fe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c32de9fe5f_0_18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c32de9fe5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c32de9fe5f_0_29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f3f94770ac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f3f94770ac_1_454:notes"/>
          <p:cNvSpPr txBox="1">
            <a:spLocks noGrp="1"/>
          </p:cNvSpPr>
          <p:nvPr>
            <p:ph type="body" idx="1"/>
          </p:nvPr>
        </p:nvSpPr>
        <p:spPr>
          <a:xfrm>
            <a:off x="695484" y="4379595"/>
            <a:ext cx="5563870" cy="4149090"/>
          </a:xfrm>
          <a:prstGeom prst="rect">
            <a:avLst/>
          </a:prstGeom>
        </p:spPr>
        <p:txBody>
          <a:bodyPr spcFirstLastPara="1" wrap="square" lIns="92412" tIns="92412" rIns="92412" bIns="924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96604" y="1297575"/>
            <a:ext cx="5397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1pPr>
            <a:lvl2pPr lvl="1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2pPr>
            <a:lvl3pPr lvl="2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3pPr>
            <a:lvl4pPr lvl="3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4pPr>
            <a:lvl5pPr lvl="4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5pPr>
            <a:lvl6pPr lvl="5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6pPr>
            <a:lvl7pPr lvl="6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7pPr>
            <a:lvl8pPr lvl="7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8pPr>
            <a:lvl9pPr lvl="8" rtl="0">
              <a:spcBef>
                <a:spcPct val="0"/>
              </a:spcBef>
              <a:spcAft>
                <a:spcPct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96600" y="4083625"/>
            <a:ext cx="5397600" cy="6618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220410" y="60652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11826" y="5094052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10506876" y="195427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CUSTOM_1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 rot="10800000" flipH="1">
            <a:off x="211826" y="5094052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0506876" y="195427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0" name="Google Shape;90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91" name="Google Shape;91;p15">
              <a:hlinkClick r:id="rId2"/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3" name="Google Shape;93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4" name="Google Shape;94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000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166000" cy="5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415603" y="992767"/>
            <a:ext cx="80412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"/>
          <p:cNvSpPr txBox="1">
            <a:spLocks noGrp="1"/>
          </p:cNvSpPr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2pPr>
            <a:lvl3pPr lvl="2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3pPr>
            <a:lvl4pPr lvl="3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4pPr>
            <a:lvl5pPr lvl="4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5pPr>
            <a:lvl6pPr lvl="5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6pPr>
            <a:lvl7pPr lvl="6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7pPr>
            <a:lvl8pPr lvl="7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8pPr>
            <a:lvl9pPr lvl="8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 b="1"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subTitle" idx="1"/>
          </p:nvPr>
        </p:nvSpPr>
        <p:spPr>
          <a:xfrm>
            <a:off x="415600" y="43122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19"/>
          <p:cNvSpPr/>
          <p:nvPr/>
        </p:nvSpPr>
        <p:spPr>
          <a:xfrm>
            <a:off x="933475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66" name="Google Shape;466;p19"/>
          <p:cNvSpPr/>
          <p:nvPr/>
        </p:nvSpPr>
        <p:spPr>
          <a:xfrm>
            <a:off x="1030917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67" name="Google Shape;467;p19"/>
          <p:cNvSpPr/>
          <p:nvPr/>
        </p:nvSpPr>
        <p:spPr>
          <a:xfrm>
            <a:off x="1128360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68" name="Google Shape;468;p19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2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20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73" name="Google Shape;473;p20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0"/>
          <p:cNvSpPr/>
          <p:nvPr/>
        </p:nvSpPr>
        <p:spPr>
          <a:xfrm>
            <a:off x="0" y="676656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5" name="Google Shape;475;p20"/>
          <p:cNvSpPr/>
          <p:nvPr/>
        </p:nvSpPr>
        <p:spPr>
          <a:xfrm>
            <a:off x="974429" y="676656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6" name="Google Shape;476;p20"/>
          <p:cNvSpPr/>
          <p:nvPr/>
        </p:nvSpPr>
        <p:spPr>
          <a:xfrm>
            <a:off x="1948859" y="676656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 txBox="1">
            <a:spLocks noGrp="1"/>
          </p:cNvSpPr>
          <p:nvPr>
            <p:ph type="body" idx="1"/>
          </p:nvPr>
        </p:nvSpPr>
        <p:spPr>
          <a:xfrm>
            <a:off x="3162925" y="1536644"/>
            <a:ext cx="831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1pPr>
            <a:lvl2pPr marL="914400" lvl="1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79" name="Google Shape;479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title"/>
          </p:nvPr>
        </p:nvSpPr>
        <p:spPr>
          <a:xfrm>
            <a:off x="3162925" y="593375"/>
            <a:ext cx="831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1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2" name="Google Shape;482;p21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3" name="Google Shape;483;p21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4" name="Google Shape;484;p21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34800" y="593375"/>
            <a:ext cx="988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58504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●"/>
              <a:defRPr sz="2400"/>
            </a:lvl1pPr>
            <a:lvl2pPr marL="914400" lvl="1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850400" y="1729075"/>
            <a:ext cx="5664900" cy="9717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algn="r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algn="r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algn="r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algn="r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algn="r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algn="r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algn="r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algn="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22"/>
          <p:cNvSpPr txBox="1">
            <a:spLocks noGrp="1"/>
          </p:cNvSpPr>
          <p:nvPr>
            <p:ph type="title"/>
          </p:nvPr>
        </p:nvSpPr>
        <p:spPr>
          <a:xfrm>
            <a:off x="415650" y="2729175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22"/>
          <p:cNvSpPr/>
          <p:nvPr/>
        </p:nvSpPr>
        <p:spPr>
          <a:xfrm>
            <a:off x="4667375" y="447817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9" name="Google Shape;489;p22"/>
          <p:cNvSpPr/>
          <p:nvPr/>
        </p:nvSpPr>
        <p:spPr>
          <a:xfrm>
            <a:off x="5641804" y="447817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90" name="Google Shape;490;p22"/>
          <p:cNvSpPr/>
          <p:nvPr/>
        </p:nvSpPr>
        <p:spPr>
          <a:xfrm>
            <a:off x="6616234" y="447817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897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3" name="Google Shape;493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2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97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3089700" y="600200"/>
            <a:ext cx="8384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1pPr>
            <a:lvl2pPr lvl="1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2pPr>
            <a:lvl3pPr lvl="2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3pPr>
            <a:lvl4pPr lvl="3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4pPr>
            <a:lvl5pPr lvl="4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5pPr>
            <a:lvl6pPr lvl="5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6pPr>
            <a:lvl7pPr lvl="6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7pPr>
            <a:lvl8pPr lvl="7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8pPr>
            <a:lvl9pPr lvl="8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"/>
          <p:cNvSpPr/>
          <p:nvPr/>
        </p:nvSpPr>
        <p:spPr>
          <a:xfrm>
            <a:off x="9825" y="-7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None/>
              <a:defRPr sz="12800"/>
            </a:lvl2pPr>
            <a:lvl3pPr lvl="2" algn="ctr" rtl="0">
              <a:spcBef>
                <a:spcPct val="0"/>
              </a:spcBef>
              <a:spcAft>
                <a:spcPct val="0"/>
              </a:spcAft>
              <a:buNone/>
              <a:defRPr sz="12800"/>
            </a:lvl3pPr>
            <a:lvl4pPr lvl="3" algn="ctr" rtl="0">
              <a:spcBef>
                <a:spcPct val="0"/>
              </a:spcBef>
              <a:spcAft>
                <a:spcPct val="0"/>
              </a:spcAft>
              <a:buNone/>
              <a:defRPr sz="12800"/>
            </a:lvl4pPr>
            <a:lvl5pPr lvl="4" algn="ctr" rtl="0">
              <a:spcBef>
                <a:spcPct val="0"/>
              </a:spcBef>
              <a:spcAft>
                <a:spcPct val="0"/>
              </a:spcAft>
              <a:buNone/>
              <a:defRPr sz="12800"/>
            </a:lvl5pPr>
            <a:lvl6pPr lvl="5" algn="ctr" rtl="0">
              <a:spcBef>
                <a:spcPct val="0"/>
              </a:spcBef>
              <a:spcAft>
                <a:spcPct val="0"/>
              </a:spcAft>
              <a:buNone/>
              <a:defRPr sz="12800"/>
            </a:lvl6pPr>
            <a:lvl7pPr lvl="6" algn="ctr" rtl="0">
              <a:spcBef>
                <a:spcPct val="0"/>
              </a:spcBef>
              <a:spcAft>
                <a:spcPct val="0"/>
              </a:spcAft>
              <a:buNone/>
              <a:defRPr sz="12800"/>
            </a:lvl7pPr>
            <a:lvl8pPr lvl="7" algn="ctr" rtl="0">
              <a:spcBef>
                <a:spcPct val="0"/>
              </a:spcBef>
              <a:spcAft>
                <a:spcPct val="0"/>
              </a:spcAft>
              <a:buNone/>
              <a:defRPr sz="12800"/>
            </a:lvl8pPr>
            <a:lvl9pPr lvl="8" algn="ctr" rtl="0">
              <a:spcBef>
                <a:spcPct val="0"/>
              </a:spcBef>
              <a:spcAft>
                <a:spcPct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25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CUSTOM_12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6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2800">
                <a:solidFill>
                  <a:schemeClr val="lt2"/>
                </a:solidFill>
                <a:highlight>
                  <a:schemeClr val="dk1"/>
                </a:highlight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None/>
              <a:defRPr sz="12800"/>
            </a:lvl2pPr>
            <a:lvl3pPr lvl="2" algn="ctr" rtl="0">
              <a:spcBef>
                <a:spcPct val="0"/>
              </a:spcBef>
              <a:spcAft>
                <a:spcPct val="0"/>
              </a:spcAft>
              <a:buNone/>
              <a:defRPr sz="12800"/>
            </a:lvl3pPr>
            <a:lvl4pPr lvl="3" algn="ctr" rtl="0">
              <a:spcBef>
                <a:spcPct val="0"/>
              </a:spcBef>
              <a:spcAft>
                <a:spcPct val="0"/>
              </a:spcAft>
              <a:buNone/>
              <a:defRPr sz="12800"/>
            </a:lvl4pPr>
            <a:lvl5pPr lvl="4" algn="ctr" rtl="0">
              <a:spcBef>
                <a:spcPct val="0"/>
              </a:spcBef>
              <a:spcAft>
                <a:spcPct val="0"/>
              </a:spcAft>
              <a:buNone/>
              <a:defRPr sz="12800"/>
            </a:lvl5pPr>
            <a:lvl6pPr lvl="5" algn="ctr" rtl="0">
              <a:spcBef>
                <a:spcPct val="0"/>
              </a:spcBef>
              <a:spcAft>
                <a:spcPct val="0"/>
              </a:spcAft>
              <a:buNone/>
              <a:defRPr sz="12800"/>
            </a:lvl6pPr>
            <a:lvl7pPr lvl="6" algn="ctr" rtl="0">
              <a:spcBef>
                <a:spcPct val="0"/>
              </a:spcBef>
              <a:spcAft>
                <a:spcPct val="0"/>
              </a:spcAft>
              <a:buNone/>
              <a:defRPr sz="12800"/>
            </a:lvl7pPr>
            <a:lvl8pPr lvl="7" algn="ctr" rtl="0">
              <a:spcBef>
                <a:spcPct val="0"/>
              </a:spcBef>
              <a:spcAft>
                <a:spcPct val="0"/>
              </a:spcAft>
              <a:buNone/>
              <a:defRPr sz="12800"/>
            </a:lvl8pPr>
            <a:lvl9pPr lvl="8" algn="ctr" rtl="0">
              <a:spcBef>
                <a:spcPct val="0"/>
              </a:spcBef>
              <a:spcAft>
                <a:spcPct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26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27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27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28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22" name="Google Shape;522;p28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23" name="Google Shape;523;p28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24" name="Google Shape;524;p28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5" name="Google Shape;525;p28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6" name="Google Shape;526;p28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29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9"/>
          <p:cNvSpPr/>
          <p:nvPr/>
        </p:nvSpPr>
        <p:spPr>
          <a:xfrm>
            <a:off x="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33" name="Google Shape;533;p29"/>
          <p:cNvSpPr/>
          <p:nvPr/>
        </p:nvSpPr>
        <p:spPr>
          <a:xfrm>
            <a:off x="97442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34" name="Google Shape;534;p29"/>
          <p:cNvSpPr/>
          <p:nvPr/>
        </p:nvSpPr>
        <p:spPr>
          <a:xfrm>
            <a:off x="194885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CUSTOM_1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0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30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8" name="Google Shape;538;p30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30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p30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30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2" name="Google Shape;542;p30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30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4" name="Google Shape;544;p30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30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6" name="Google Shape;546;p30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0" name="Google Shape;550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551" name="Google Shape;551;p31">
              <a:hlinkClick r:id="rId2"/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3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53" name="Google Shape;553;p3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54" name="Google Shape;554;p3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3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3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3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3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559" name="Google Shape;559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 1">
  <p:cSld name="CUSTOM_5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669575"/>
            <a:ext cx="988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31491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●"/>
              <a:defRPr sz="2400"/>
            </a:lvl1pPr>
            <a:lvl2pPr marL="914400" lvl="1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2"/>
          </p:nvPr>
        </p:nvSpPr>
        <p:spPr>
          <a:xfrm>
            <a:off x="415600" y="1805275"/>
            <a:ext cx="5664900" cy="9717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algn="r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algn="r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algn="r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algn="r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algn="r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algn="r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algn="r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algn="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 flipH="1">
            <a:off x="211826" y="5094052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1pPr>
            <a:lvl2pPr lvl="1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2pPr>
            <a:lvl3pPr lvl="2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3pPr>
            <a:lvl4pPr lvl="3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4pPr>
            <a:lvl5pPr lvl="4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5pPr>
            <a:lvl6pPr lvl="5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6pPr>
            <a:lvl7pPr lvl="6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7pPr>
            <a:lvl8pPr lvl="7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8pPr>
            <a:lvl9pPr lvl="8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68" name="Google Shape;568;p3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69" name="Google Shape;569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0" name="Google Shape;580;p3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1" name="Google Shape;581;p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87" name="Google Shape;587;p3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ct val="0"/>
              </a:spcBef>
              <a:spcAft>
                <a:spcPct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ct val="0"/>
              </a:spcBef>
              <a:spcAft>
                <a:spcPct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8" name="Google Shape;588;p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1pPr>
            <a:lvl2pPr lvl="1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2pPr>
            <a:lvl3pPr lvl="2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3pPr>
            <a:lvl4pPr lvl="3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4pPr>
            <a:lvl5pPr lvl="4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5pPr>
            <a:lvl6pPr lvl="5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6pPr>
            <a:lvl7pPr lvl="6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7pPr>
            <a:lvl8pPr lvl="7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8pPr>
            <a:lvl9pPr lvl="8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91" name="Google Shape;591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94" name="Google Shape;594;p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1pPr>
            <a:lvl2pPr lvl="1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2pPr>
            <a:lvl3pPr lvl="2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3pPr>
            <a:lvl4pPr lvl="3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4pPr>
            <a:lvl5pPr lvl="4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5pPr>
            <a:lvl6pPr lvl="5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6pPr>
            <a:lvl7pPr lvl="6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7pPr>
            <a:lvl8pPr lvl="7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8pPr>
            <a:lvl9pPr lvl="8" algn="ctr">
              <a:spcBef>
                <a:spcPct val="0"/>
              </a:spcBef>
              <a:spcAft>
                <a:spcPct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95" name="Google Shape;595;p4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6" name="Google Shape;596;p4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00" name="Google Shape;600;p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3281500"/>
            <a:ext cx="7899000" cy="2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9405075" y="5944550"/>
            <a:ext cx="2371220" cy="273081"/>
          </a:xfrm>
          <a:custGeom>
            <a:avLst/>
            <a:gdLst/>
            <a:ahLst/>
            <a:cxnLst/>
            <a:rect l="l" t="t" r="r" b="b"/>
            <a:pathLst>
              <a:path w="175127" h="22771" extrusionOk="0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3" name="Google Shape;603;p4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45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800" cy="65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45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5"/>
          <p:cNvSpPr/>
          <p:nvPr/>
        </p:nvSpPr>
        <p:spPr>
          <a:xfrm>
            <a:off x="10506876" y="195427"/>
            <a:ext cx="1527123" cy="156523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 1">
  <p:cSld name="CUSTOM_5_1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5" name="Google Shape;615;p46"/>
          <p:cNvSpPr txBox="1">
            <a:spLocks noGrp="1"/>
          </p:cNvSpPr>
          <p:nvPr>
            <p:ph type="title"/>
          </p:nvPr>
        </p:nvSpPr>
        <p:spPr>
          <a:xfrm>
            <a:off x="415600" y="669575"/>
            <a:ext cx="98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46"/>
          <p:cNvSpPr txBox="1">
            <a:spLocks noGrp="1"/>
          </p:cNvSpPr>
          <p:nvPr>
            <p:ph type="body" idx="1"/>
          </p:nvPr>
        </p:nvSpPr>
        <p:spPr>
          <a:xfrm>
            <a:off x="415600" y="3149175"/>
            <a:ext cx="5664800" cy="314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●"/>
              <a:defRPr sz="2400"/>
            </a:lvl1pPr>
            <a:lvl2pPr marL="914400" lvl="1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7" name="Google Shape;617;p46"/>
          <p:cNvSpPr txBox="1">
            <a:spLocks noGrp="1"/>
          </p:cNvSpPr>
          <p:nvPr>
            <p:ph type="subTitle" idx="2"/>
          </p:nvPr>
        </p:nvSpPr>
        <p:spPr>
          <a:xfrm>
            <a:off x="415600" y="1805275"/>
            <a:ext cx="5664800" cy="971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algn="r" rtl="0">
              <a:spcBef>
                <a:spcPts val="1600"/>
              </a:spcBef>
              <a:spcAft>
                <a:spcPct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ct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ct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ct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ct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ct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ct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46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>
            <a:spLocks noGrp="1"/>
          </p:cNvSpPr>
          <p:nvPr>
            <p:ph type="body" idx="1"/>
          </p:nvPr>
        </p:nvSpPr>
        <p:spPr>
          <a:xfrm>
            <a:off x="415600" y="2605500"/>
            <a:ext cx="8530000" cy="348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ct val="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ct val="0"/>
              </a:spcBef>
              <a:spcAft>
                <a:spcPct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1" name="Google Shape;621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47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200" cy="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9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solidFill>
          <a:schemeClr val="l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"/>
          <p:cNvSpPr txBox="1">
            <a:spLocks noGrp="1"/>
          </p:cNvSpPr>
          <p:nvPr>
            <p:ph type="ctrTitle"/>
          </p:nvPr>
        </p:nvSpPr>
        <p:spPr>
          <a:xfrm>
            <a:off x="796604" y="1297575"/>
            <a:ext cx="53976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1pPr>
            <a:lvl2pPr lvl="1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2pPr>
            <a:lvl3pPr lvl="2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3pPr>
            <a:lvl4pPr lvl="3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4pPr>
            <a:lvl5pPr lvl="4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5pPr>
            <a:lvl6pPr lvl="5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6pPr>
            <a:lvl7pPr lvl="6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7pPr>
            <a:lvl8pPr lvl="7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8pPr>
            <a:lvl9pPr lvl="8" rtl="0">
              <a:spcBef>
                <a:spcPct val="0"/>
              </a:spcBef>
              <a:spcAft>
                <a:spcPct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631" name="Google Shape;631;p49"/>
          <p:cNvSpPr txBox="1">
            <a:spLocks noGrp="1"/>
          </p:cNvSpPr>
          <p:nvPr>
            <p:ph type="subTitle" idx="1"/>
          </p:nvPr>
        </p:nvSpPr>
        <p:spPr>
          <a:xfrm>
            <a:off x="796600" y="4083625"/>
            <a:ext cx="5397600" cy="661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50"/>
          <p:cNvSpPr txBox="1">
            <a:spLocks noGrp="1"/>
          </p:cNvSpPr>
          <p:nvPr>
            <p:ph type="title"/>
          </p:nvPr>
        </p:nvSpPr>
        <p:spPr>
          <a:xfrm>
            <a:off x="1634800" y="593375"/>
            <a:ext cx="98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6" name="Google Shape;636;p50"/>
          <p:cNvSpPr txBox="1">
            <a:spLocks noGrp="1"/>
          </p:cNvSpPr>
          <p:nvPr>
            <p:ph type="body" idx="1"/>
          </p:nvPr>
        </p:nvSpPr>
        <p:spPr>
          <a:xfrm>
            <a:off x="5850400" y="3072975"/>
            <a:ext cx="5664800" cy="314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●"/>
              <a:defRPr sz="2400"/>
            </a:lvl1pPr>
            <a:lvl2pPr marL="914400" lvl="1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37" name="Google Shape;637;p50"/>
          <p:cNvSpPr txBox="1">
            <a:spLocks noGrp="1"/>
          </p:cNvSpPr>
          <p:nvPr>
            <p:ph type="subTitle" idx="2"/>
          </p:nvPr>
        </p:nvSpPr>
        <p:spPr>
          <a:xfrm>
            <a:off x="5850400" y="1729075"/>
            <a:ext cx="5664800" cy="971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algn="r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algn="r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algn="r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algn="r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algn="r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algn="r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algn="r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algn="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 1">
  <p:cSld name="CUSTOM_5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51"/>
          <p:cNvSpPr txBox="1">
            <a:spLocks noGrp="1"/>
          </p:cNvSpPr>
          <p:nvPr>
            <p:ph type="title"/>
          </p:nvPr>
        </p:nvSpPr>
        <p:spPr>
          <a:xfrm>
            <a:off x="415600" y="669575"/>
            <a:ext cx="98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51"/>
          <p:cNvSpPr txBox="1">
            <a:spLocks noGrp="1"/>
          </p:cNvSpPr>
          <p:nvPr>
            <p:ph type="body" idx="1"/>
          </p:nvPr>
        </p:nvSpPr>
        <p:spPr>
          <a:xfrm>
            <a:off x="415600" y="3149175"/>
            <a:ext cx="5664800" cy="314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Char char="●"/>
              <a:defRPr sz="2400"/>
            </a:lvl1pPr>
            <a:lvl2pPr marL="914400" lvl="1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algn="r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42" name="Google Shape;642;p51"/>
          <p:cNvSpPr txBox="1">
            <a:spLocks noGrp="1"/>
          </p:cNvSpPr>
          <p:nvPr>
            <p:ph type="subTitle" idx="2"/>
          </p:nvPr>
        </p:nvSpPr>
        <p:spPr>
          <a:xfrm>
            <a:off x="415600" y="1805275"/>
            <a:ext cx="5664800" cy="971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algn="r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algn="r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algn="r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algn="r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algn="r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algn="r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algn="r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algn="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51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2"/>
          <p:cNvSpPr txBox="1">
            <a:spLocks noGrp="1"/>
          </p:cNvSpPr>
          <p:nvPr>
            <p:ph type="body" idx="1"/>
          </p:nvPr>
        </p:nvSpPr>
        <p:spPr>
          <a:xfrm>
            <a:off x="415600" y="3281500"/>
            <a:ext cx="7899200" cy="2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ct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ct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ct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46" name="Google Shape;646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52"/>
          <p:cNvSpPr/>
          <p:nvPr/>
        </p:nvSpPr>
        <p:spPr>
          <a:xfrm>
            <a:off x="9405075" y="5944550"/>
            <a:ext cx="2371220" cy="273100"/>
          </a:xfrm>
          <a:custGeom>
            <a:avLst/>
            <a:gdLst/>
            <a:ahLst/>
            <a:cxnLst/>
            <a:rect l="l" t="t" r="r" b="b"/>
            <a:pathLst>
              <a:path w="175127" h="22771" extrusionOk="0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49" name="Google Shape;649;p52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200" cy="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9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endParaRPr/>
          </a:p>
        </p:txBody>
      </p:sp>
      <p:sp>
        <p:nvSpPr>
          <p:cNvPr id="652" name="Google Shape;652;p53"/>
          <p:cNvSpPr txBox="1">
            <a:spLocks noGrp="1"/>
          </p:cNvSpPr>
          <p:nvPr>
            <p:ph type="body" idx="1"/>
          </p:nvPr>
        </p:nvSpPr>
        <p:spPr>
          <a:xfrm>
            <a:off x="581500" y="4626750"/>
            <a:ext cx="3354800" cy="196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2pPr>
            <a:lvl3pPr marL="1371600" lvl="2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3pPr>
            <a:lvl4pPr marL="1828800" lvl="3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4pPr>
            <a:lvl5pPr marL="2286000" lvl="4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5pPr>
            <a:lvl6pPr marL="2743200" lvl="5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6pPr>
            <a:lvl7pPr marL="3200400" lvl="6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7pPr>
            <a:lvl8pPr marL="3657600" lvl="7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body" idx="2"/>
          </p:nvPr>
        </p:nvSpPr>
        <p:spPr>
          <a:xfrm>
            <a:off x="4416855" y="4626750"/>
            <a:ext cx="3354800" cy="196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2pPr>
            <a:lvl3pPr marL="1371600" lvl="2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3pPr>
            <a:lvl4pPr marL="1828800" lvl="3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4pPr>
            <a:lvl5pPr marL="2286000" lvl="4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5pPr>
            <a:lvl6pPr marL="2743200" lvl="5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6pPr>
            <a:lvl7pPr marL="3200400" lvl="6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7pPr>
            <a:lvl8pPr marL="3657600" lvl="7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3"/>
          </p:nvPr>
        </p:nvSpPr>
        <p:spPr>
          <a:xfrm>
            <a:off x="8225396" y="4626750"/>
            <a:ext cx="3354800" cy="196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2pPr>
            <a:lvl3pPr marL="1371600" lvl="2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3pPr>
            <a:lvl4pPr marL="1828800" lvl="3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4pPr>
            <a:lvl5pPr marL="2286000" lvl="4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5pPr>
            <a:lvl6pPr marL="2743200" lvl="5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 sz="1900"/>
            </a:lvl6pPr>
            <a:lvl7pPr marL="3200400" lvl="6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 sz="1900"/>
            </a:lvl7pPr>
            <a:lvl8pPr marL="3657600" lvl="7" indent="-349250" algn="r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 sz="1900"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655" name="Google Shape;655;p53"/>
          <p:cNvSpPr txBox="1">
            <a:spLocks noGrp="1"/>
          </p:cNvSpPr>
          <p:nvPr>
            <p:ph type="subTitle" idx="4"/>
          </p:nvPr>
        </p:nvSpPr>
        <p:spPr>
          <a:xfrm>
            <a:off x="528700" y="4050175"/>
            <a:ext cx="3460400" cy="599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656" name="Google Shape;656;p53"/>
          <p:cNvSpPr txBox="1">
            <a:spLocks noGrp="1"/>
          </p:cNvSpPr>
          <p:nvPr>
            <p:ph type="subTitle" idx="5"/>
          </p:nvPr>
        </p:nvSpPr>
        <p:spPr>
          <a:xfrm>
            <a:off x="4364055" y="4050175"/>
            <a:ext cx="3460400" cy="599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657" name="Google Shape;657;p53"/>
          <p:cNvSpPr txBox="1">
            <a:spLocks noGrp="1"/>
          </p:cNvSpPr>
          <p:nvPr>
            <p:ph type="subTitle" idx="6"/>
          </p:nvPr>
        </p:nvSpPr>
        <p:spPr>
          <a:xfrm>
            <a:off x="8172596" y="4050175"/>
            <a:ext cx="3460400" cy="599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658" name="Google Shape;658;p5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81500" y="4626750"/>
            <a:ext cx="3354600" cy="19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800"/>
            </a:lvl1pPr>
            <a:lvl2pPr marL="914400" lvl="1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2pPr>
            <a:lvl3pPr marL="1371600" lvl="2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3pPr>
            <a:lvl4pPr marL="1828800" lvl="3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4pPr>
            <a:lvl5pPr marL="2286000" lvl="4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5pPr>
            <a:lvl6pPr marL="2743200" lvl="5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6pPr>
            <a:lvl7pPr marL="3200400" lvl="6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7pPr>
            <a:lvl8pPr marL="3657600" lvl="7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8pPr>
            <a:lvl9pPr marL="4114800" lvl="8" indent="-342900" algn="r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416855" y="4626750"/>
            <a:ext cx="3354600" cy="19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800"/>
            </a:lvl1pPr>
            <a:lvl2pPr marL="914400" lvl="1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2pPr>
            <a:lvl3pPr marL="1371600" lvl="2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3pPr>
            <a:lvl4pPr marL="1828800" lvl="3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4pPr>
            <a:lvl5pPr marL="2286000" lvl="4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5pPr>
            <a:lvl6pPr marL="2743200" lvl="5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6pPr>
            <a:lvl7pPr marL="3200400" lvl="6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7pPr>
            <a:lvl8pPr marL="3657600" lvl="7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8pPr>
            <a:lvl9pPr marL="4114800" lvl="8" indent="-342900" algn="r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8225396" y="4626750"/>
            <a:ext cx="3354600" cy="19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800"/>
            </a:lvl1pPr>
            <a:lvl2pPr marL="914400" lvl="1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2pPr>
            <a:lvl3pPr marL="1371600" lvl="2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3pPr>
            <a:lvl4pPr marL="1828800" lvl="3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4pPr>
            <a:lvl5pPr marL="2286000" lvl="4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5pPr>
            <a:lvl6pPr marL="2743200" lvl="5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■"/>
              <a:defRPr sz="1800"/>
            </a:lvl6pPr>
            <a:lvl7pPr marL="3200400" lvl="6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●"/>
              <a:defRPr sz="1800"/>
            </a:lvl7pPr>
            <a:lvl8pPr marL="3657600" lvl="7" indent="-342900" algn="r" rtl="0">
              <a:spcBef>
                <a:spcPts val="2100"/>
              </a:spcBef>
              <a:spcAft>
                <a:spcPct val="0"/>
              </a:spcAft>
              <a:buSzPts val="1800"/>
              <a:buChar char="○"/>
              <a:defRPr sz="1800"/>
            </a:lvl8pPr>
            <a:lvl9pPr marL="4114800" lvl="8" indent="-342900" algn="r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4"/>
          </p:nvPr>
        </p:nvSpPr>
        <p:spPr>
          <a:xfrm>
            <a:off x="528700" y="4050175"/>
            <a:ext cx="3460200" cy="5994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5"/>
          </p:nvPr>
        </p:nvSpPr>
        <p:spPr>
          <a:xfrm>
            <a:off x="4364055" y="4050175"/>
            <a:ext cx="3460200" cy="5994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6"/>
          </p:nvPr>
        </p:nvSpPr>
        <p:spPr>
          <a:xfrm>
            <a:off x="8172596" y="4050175"/>
            <a:ext cx="3460200" cy="5994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1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1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1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1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1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1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1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1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1" name="Google Shape;661;p54"/>
          <p:cNvSpPr txBox="1">
            <a:spLocks noGrp="1"/>
          </p:cNvSpPr>
          <p:nvPr>
            <p:ph type="title"/>
          </p:nvPr>
        </p:nvSpPr>
        <p:spPr>
          <a:xfrm>
            <a:off x="2279250" y="3047250"/>
            <a:ext cx="66892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5"/>
          <p:cNvSpPr txBox="1">
            <a:spLocks noGrp="1"/>
          </p:cNvSpPr>
          <p:nvPr>
            <p:ph type="body" idx="1"/>
          </p:nvPr>
        </p:nvSpPr>
        <p:spPr>
          <a:xfrm>
            <a:off x="415600" y="2605500"/>
            <a:ext cx="8530000" cy="348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Google Shape;665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55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200" cy="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9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1pPr>
            <a:lvl2pPr lvl="1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2pPr>
            <a:lvl3pPr lvl="2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3pPr>
            <a:lvl4pPr lvl="3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4pPr>
            <a:lvl5pPr lvl="4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5pPr>
            <a:lvl6pPr lvl="5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6pPr>
            <a:lvl7pPr lvl="6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7pPr>
            <a:lvl8pPr lvl="7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8pPr>
            <a:lvl9pPr lvl="8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669" name="Google Shape;669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7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200" cy="47360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None/>
              <a:defRPr sz="12800"/>
            </a:lvl2pPr>
            <a:lvl3pPr lvl="2" algn="ctr" rtl="0">
              <a:spcBef>
                <a:spcPct val="0"/>
              </a:spcBef>
              <a:spcAft>
                <a:spcPct val="0"/>
              </a:spcAft>
              <a:buNone/>
              <a:defRPr sz="12800"/>
            </a:lvl3pPr>
            <a:lvl4pPr lvl="3" algn="ctr" rtl="0">
              <a:spcBef>
                <a:spcPct val="0"/>
              </a:spcBef>
              <a:spcAft>
                <a:spcPct val="0"/>
              </a:spcAft>
              <a:buNone/>
              <a:defRPr sz="12800"/>
            </a:lvl4pPr>
            <a:lvl5pPr lvl="4" algn="ctr" rtl="0">
              <a:spcBef>
                <a:spcPct val="0"/>
              </a:spcBef>
              <a:spcAft>
                <a:spcPct val="0"/>
              </a:spcAft>
              <a:buNone/>
              <a:defRPr sz="12800"/>
            </a:lvl5pPr>
            <a:lvl6pPr lvl="5" algn="ctr" rtl="0">
              <a:spcBef>
                <a:spcPct val="0"/>
              </a:spcBef>
              <a:spcAft>
                <a:spcPct val="0"/>
              </a:spcAft>
              <a:buNone/>
              <a:defRPr sz="12800"/>
            </a:lvl6pPr>
            <a:lvl7pPr lvl="6" algn="ctr" rtl="0">
              <a:spcBef>
                <a:spcPct val="0"/>
              </a:spcBef>
              <a:spcAft>
                <a:spcPct val="0"/>
              </a:spcAft>
              <a:buNone/>
              <a:defRPr sz="12800"/>
            </a:lvl7pPr>
            <a:lvl8pPr lvl="7" algn="ctr" rtl="0">
              <a:spcBef>
                <a:spcPct val="0"/>
              </a:spcBef>
              <a:spcAft>
                <a:spcPct val="0"/>
              </a:spcAft>
              <a:buNone/>
              <a:defRPr sz="12800"/>
            </a:lvl8pPr>
            <a:lvl9pPr lvl="8" algn="ctr" rtl="0">
              <a:spcBef>
                <a:spcPct val="0"/>
              </a:spcBef>
              <a:spcAft>
                <a:spcPct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672" name="Google Shape;672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57"/>
          <p:cNvSpPr/>
          <p:nvPr/>
        </p:nvSpPr>
        <p:spPr>
          <a:xfrm>
            <a:off x="8516952" y="251811"/>
            <a:ext cx="3418933" cy="3504263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57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7" name="Google Shape;677;p58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8" name="Google Shape;678;p58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9" name="Google Shape;679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9"/>
          <p:cNvSpPr txBox="1">
            <a:spLocks noGrp="1"/>
          </p:cNvSpPr>
          <p:nvPr>
            <p:ph type="sldNum" idx="12"/>
          </p:nvPr>
        </p:nvSpPr>
        <p:spPr>
          <a:xfrm>
            <a:off x="11220410" y="60652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59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3" name="Google Shape;683;p59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4" name="Google Shape;684;p59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5" name="Google Shape;685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60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800" cy="65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60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60"/>
          <p:cNvSpPr/>
          <p:nvPr/>
        </p:nvSpPr>
        <p:spPr>
          <a:xfrm>
            <a:off x="10506876" y="195427"/>
            <a:ext cx="1527123" cy="156523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CUSTOM_11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1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6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600" cy="6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6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7" name="Google Shape;697;p61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600" cy="6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61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6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9" name="Google Shape;699;p61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600" cy="6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61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6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1" name="Google Shape;701;p61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600" cy="6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61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6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ct val="0"/>
              </a:spcBef>
              <a:spcAft>
                <a:spcPct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3" name="Google Shape;703;p61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600" cy="6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ct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61"/>
          <p:cNvSpPr/>
          <p:nvPr/>
        </p:nvSpPr>
        <p:spPr>
          <a:xfrm rot="10800000" flipH="1">
            <a:off x="211826" y="5099893"/>
            <a:ext cx="1527123" cy="155355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61"/>
          <p:cNvSpPr/>
          <p:nvPr/>
        </p:nvSpPr>
        <p:spPr>
          <a:xfrm>
            <a:off x="10506876" y="195427"/>
            <a:ext cx="1527123" cy="156523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9" name="Google Shape;709;p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710" name="Google Shape;710;p62">
              <a:hlinkClick r:id="rId2"/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6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1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12" name="Google Shape;712;p6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13" name="Google Shape;713;p6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6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6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6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6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718" name="Google Shape;718;p6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 rtl="0"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0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6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166000" cy="50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22" name="Google Shape;722;p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279250" y="3047250"/>
            <a:ext cx="66891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4"/>
          <p:cNvSpPr txBox="1">
            <a:spLocks noGrp="1"/>
          </p:cNvSpPr>
          <p:nvPr>
            <p:ph type="ctrTitle"/>
          </p:nvPr>
        </p:nvSpPr>
        <p:spPr>
          <a:xfrm>
            <a:off x="415603" y="992767"/>
            <a:ext cx="80412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25" name="Google Shape;725;p6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6" name="Google Shape;726;p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15600" y="2605500"/>
            <a:ext cx="8529900" cy="348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ct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ct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ct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ct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1pPr>
            <a:lvl2pPr lvl="1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2pPr>
            <a:lvl3pPr lvl="2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3pPr>
            <a:lvl4pPr lvl="3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4pPr>
            <a:lvl5pPr lvl="4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5pPr>
            <a:lvl6pPr lvl="5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6pPr>
            <a:lvl7pPr lvl="6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7pPr>
            <a:lvl8pPr lvl="7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8pPr>
            <a:lvl9pPr lvl="8" rtl="0">
              <a:spcBef>
                <a:spcPct val="0"/>
              </a:spcBef>
              <a:spcAft>
                <a:spcPct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None/>
              <a:defRPr sz="12800"/>
            </a:lvl2pPr>
            <a:lvl3pPr lvl="2" algn="ctr" rtl="0">
              <a:spcBef>
                <a:spcPct val="0"/>
              </a:spcBef>
              <a:spcAft>
                <a:spcPct val="0"/>
              </a:spcAft>
              <a:buNone/>
              <a:defRPr sz="12800"/>
            </a:lvl3pPr>
            <a:lvl4pPr lvl="3" algn="ctr" rtl="0">
              <a:spcBef>
                <a:spcPct val="0"/>
              </a:spcBef>
              <a:spcAft>
                <a:spcPct val="0"/>
              </a:spcAft>
              <a:buNone/>
              <a:defRPr sz="12800"/>
            </a:lvl4pPr>
            <a:lvl5pPr lvl="4" algn="ctr" rtl="0">
              <a:spcBef>
                <a:spcPct val="0"/>
              </a:spcBef>
              <a:spcAft>
                <a:spcPct val="0"/>
              </a:spcAft>
              <a:buNone/>
              <a:defRPr sz="12800"/>
            </a:lvl5pPr>
            <a:lvl6pPr lvl="5" algn="ctr" rtl="0">
              <a:spcBef>
                <a:spcPct val="0"/>
              </a:spcBef>
              <a:spcAft>
                <a:spcPct val="0"/>
              </a:spcAft>
              <a:buNone/>
              <a:defRPr sz="12800"/>
            </a:lvl6pPr>
            <a:lvl7pPr lvl="6" algn="ctr" rtl="0">
              <a:spcBef>
                <a:spcPct val="0"/>
              </a:spcBef>
              <a:spcAft>
                <a:spcPct val="0"/>
              </a:spcAft>
              <a:buNone/>
              <a:defRPr sz="12800"/>
            </a:lvl7pPr>
            <a:lvl8pPr lvl="7" algn="ctr" rtl="0">
              <a:spcBef>
                <a:spcPct val="0"/>
              </a:spcBef>
              <a:spcAft>
                <a:spcPct val="0"/>
              </a:spcAft>
              <a:buNone/>
              <a:defRPr sz="12800"/>
            </a:lvl8pPr>
            <a:lvl9pPr lvl="8" algn="ctr" rtl="0">
              <a:spcBef>
                <a:spcPct val="0"/>
              </a:spcBef>
              <a:spcAft>
                <a:spcPct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8516952" y="251811"/>
            <a:ext cx="3418933" cy="3504263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 rot="10800000" flipH="1">
            <a:off x="211826" y="5094052"/>
            <a:ext cx="1521425" cy="1559397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Hind Madurai"/>
              <a:buChar char="●"/>
              <a:defRPr sz="24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18"/>
          <p:cNvGrpSpPr/>
          <p:nvPr/>
        </p:nvGrpSpPr>
        <p:grpSpPr>
          <a:xfrm rot="1259960">
            <a:off x="2578522" y="4357928"/>
            <a:ext cx="323777" cy="251532"/>
            <a:chOff x="4788875" y="1879050"/>
            <a:chExt cx="265875" cy="206550"/>
          </a:xfrm>
        </p:grpSpPr>
        <p:sp>
          <p:nvSpPr>
            <p:cNvPr id="111" name="Google Shape;111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5" name="Google Shape;115;p18"/>
          <p:cNvSpPr/>
          <p:nvPr/>
        </p:nvSpPr>
        <p:spPr>
          <a:xfrm rot="1259960">
            <a:off x="3492785" y="46896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6" name="Google Shape;116;p18"/>
          <p:cNvGrpSpPr/>
          <p:nvPr/>
        </p:nvGrpSpPr>
        <p:grpSpPr>
          <a:xfrm rot="1259960">
            <a:off x="4303562" y="5029771"/>
            <a:ext cx="377572" cy="226081"/>
            <a:chOff x="1316700" y="1106850"/>
            <a:chExt cx="310050" cy="185650"/>
          </a:xfrm>
        </p:grpSpPr>
        <p:sp>
          <p:nvSpPr>
            <p:cNvPr id="117" name="Google Shape;117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1259960">
            <a:off x="36451" y="4103313"/>
            <a:ext cx="323777" cy="263375"/>
            <a:chOff x="853250" y="4006875"/>
            <a:chExt cx="265875" cy="216275"/>
          </a:xfrm>
        </p:grpSpPr>
        <p:sp>
          <p:nvSpPr>
            <p:cNvPr id="121" name="Google Shape;121;p18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23" name="Google Shape;123;p18"/>
          <p:cNvSpPr/>
          <p:nvPr/>
        </p:nvSpPr>
        <p:spPr>
          <a:xfrm rot="1259960">
            <a:off x="966111" y="4432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 rot="1259960">
            <a:off x="4493454" y="5806550"/>
            <a:ext cx="279785" cy="283590"/>
            <a:chOff x="4909775" y="1674300"/>
            <a:chExt cx="229750" cy="232875"/>
          </a:xfrm>
        </p:grpSpPr>
        <p:sp>
          <p:nvSpPr>
            <p:cNvPr id="125" name="Google Shape;125;p18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8"/>
          <p:cNvGrpSpPr/>
          <p:nvPr/>
        </p:nvGrpSpPr>
        <p:grpSpPr>
          <a:xfrm rot="1259960">
            <a:off x="6200758" y="6461832"/>
            <a:ext cx="279237" cy="283590"/>
            <a:chOff x="5582425" y="1674300"/>
            <a:chExt cx="229300" cy="232875"/>
          </a:xfrm>
        </p:grpSpPr>
        <p:sp>
          <p:nvSpPr>
            <p:cNvPr id="131" name="Google Shape;131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18"/>
          <p:cNvGrpSpPr/>
          <p:nvPr/>
        </p:nvGrpSpPr>
        <p:grpSpPr>
          <a:xfrm rot="1259960">
            <a:off x="1744715" y="4760550"/>
            <a:ext cx="319972" cy="320002"/>
            <a:chOff x="968775" y="1180050"/>
            <a:chExt cx="262750" cy="262775"/>
          </a:xfrm>
        </p:grpSpPr>
        <p:sp>
          <p:nvSpPr>
            <p:cNvPr id="134" name="Google Shape;134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8"/>
          <p:cNvGrpSpPr/>
          <p:nvPr/>
        </p:nvGrpSpPr>
        <p:grpSpPr>
          <a:xfrm rot="1259960">
            <a:off x="3547833" y="5455559"/>
            <a:ext cx="332484" cy="331936"/>
            <a:chOff x="1326950" y="1175150"/>
            <a:chExt cx="273025" cy="272575"/>
          </a:xfrm>
        </p:grpSpPr>
        <p:sp>
          <p:nvSpPr>
            <p:cNvPr id="138" name="Google Shape;138;p18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0" name="Google Shape;140;p18"/>
          <p:cNvSpPr/>
          <p:nvPr/>
        </p:nvSpPr>
        <p:spPr>
          <a:xfrm rot="1259960">
            <a:off x="2677783" y="5108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 rot="1259960">
            <a:off x="5371671" y="6132455"/>
            <a:ext cx="210250" cy="340643"/>
            <a:chOff x="3741075" y="1171575"/>
            <a:chExt cx="172650" cy="279725"/>
          </a:xfrm>
        </p:grpSpPr>
        <p:sp>
          <p:nvSpPr>
            <p:cNvPr id="142" name="Google Shape;142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6" name="Google Shape;146;p18"/>
          <p:cNvSpPr/>
          <p:nvPr/>
        </p:nvSpPr>
        <p:spPr>
          <a:xfrm rot="1259960">
            <a:off x="6037441" y="56854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1259960">
            <a:off x="6944994" y="60337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48" name="Google Shape;148;p18"/>
          <p:cNvGrpSpPr/>
          <p:nvPr/>
        </p:nvGrpSpPr>
        <p:grpSpPr>
          <a:xfrm rot="1259960">
            <a:off x="705457" y="3650780"/>
            <a:ext cx="379186" cy="283286"/>
            <a:chOff x="900525" y="2405650"/>
            <a:chExt cx="311375" cy="232625"/>
          </a:xfrm>
        </p:grpSpPr>
        <p:sp>
          <p:nvSpPr>
            <p:cNvPr id="149" name="Google Shape;149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51" name="Google Shape;151;p18"/>
          <p:cNvSpPr/>
          <p:nvPr/>
        </p:nvSpPr>
        <p:spPr>
          <a:xfrm rot="1259960">
            <a:off x="1662399" y="4008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52" name="Google Shape;152;p18"/>
          <p:cNvGrpSpPr/>
          <p:nvPr/>
        </p:nvGrpSpPr>
        <p:grpSpPr>
          <a:xfrm rot="1259960">
            <a:off x="5242962" y="5359686"/>
            <a:ext cx="194510" cy="356353"/>
            <a:chOff x="4354850" y="2375525"/>
            <a:chExt cx="159725" cy="292625"/>
          </a:xfrm>
        </p:grpSpPr>
        <p:sp>
          <p:nvSpPr>
            <p:cNvPr id="153" name="Google Shape;153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8"/>
          <p:cNvGrpSpPr/>
          <p:nvPr/>
        </p:nvGrpSpPr>
        <p:grpSpPr>
          <a:xfrm rot="1259960">
            <a:off x="2730897" y="2775328"/>
            <a:ext cx="323777" cy="251532"/>
            <a:chOff x="4788875" y="1879050"/>
            <a:chExt cx="265875" cy="206550"/>
          </a:xfrm>
        </p:grpSpPr>
        <p:sp>
          <p:nvSpPr>
            <p:cNvPr id="156" name="Google Shape;156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60" name="Google Shape;160;p18"/>
          <p:cNvSpPr/>
          <p:nvPr/>
        </p:nvSpPr>
        <p:spPr>
          <a:xfrm rot="1259960">
            <a:off x="3645160" y="3107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 rot="1259960">
            <a:off x="4455937" y="3447171"/>
            <a:ext cx="377572" cy="226081"/>
            <a:chOff x="1316700" y="1106850"/>
            <a:chExt cx="310050" cy="185650"/>
          </a:xfrm>
        </p:grpSpPr>
        <p:sp>
          <p:nvSpPr>
            <p:cNvPr id="162" name="Google Shape;162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8"/>
          <p:cNvGrpSpPr/>
          <p:nvPr/>
        </p:nvGrpSpPr>
        <p:grpSpPr>
          <a:xfrm rot="1259960">
            <a:off x="188826" y="2520713"/>
            <a:ext cx="323777" cy="263375"/>
            <a:chOff x="853250" y="4006875"/>
            <a:chExt cx="265875" cy="216275"/>
          </a:xfrm>
        </p:grpSpPr>
        <p:sp>
          <p:nvSpPr>
            <p:cNvPr id="166" name="Google Shape;166;p18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68" name="Google Shape;168;p18"/>
          <p:cNvSpPr/>
          <p:nvPr/>
        </p:nvSpPr>
        <p:spPr>
          <a:xfrm rot="1259960">
            <a:off x="1118486" y="28503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69" name="Google Shape;169;p18"/>
          <p:cNvGrpSpPr/>
          <p:nvPr/>
        </p:nvGrpSpPr>
        <p:grpSpPr>
          <a:xfrm rot="1259960">
            <a:off x="4645829" y="4223950"/>
            <a:ext cx="279785" cy="283590"/>
            <a:chOff x="4909775" y="1674300"/>
            <a:chExt cx="229750" cy="232875"/>
          </a:xfrm>
        </p:grpSpPr>
        <p:sp>
          <p:nvSpPr>
            <p:cNvPr id="170" name="Google Shape;170;p18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8"/>
          <p:cNvGrpSpPr/>
          <p:nvPr/>
        </p:nvGrpSpPr>
        <p:grpSpPr>
          <a:xfrm rot="1259960">
            <a:off x="6353133" y="4879232"/>
            <a:ext cx="279237" cy="283590"/>
            <a:chOff x="5582425" y="1674300"/>
            <a:chExt cx="229300" cy="232875"/>
          </a:xfrm>
        </p:grpSpPr>
        <p:sp>
          <p:nvSpPr>
            <p:cNvPr id="176" name="Google Shape;176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18"/>
          <p:cNvGrpSpPr/>
          <p:nvPr/>
        </p:nvGrpSpPr>
        <p:grpSpPr>
          <a:xfrm rot="1259960">
            <a:off x="1897090" y="3177950"/>
            <a:ext cx="319972" cy="320002"/>
            <a:chOff x="968775" y="1180050"/>
            <a:chExt cx="262750" cy="262775"/>
          </a:xfrm>
        </p:grpSpPr>
        <p:sp>
          <p:nvSpPr>
            <p:cNvPr id="179" name="Google Shape;179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8"/>
          <p:cNvGrpSpPr/>
          <p:nvPr/>
        </p:nvGrpSpPr>
        <p:grpSpPr>
          <a:xfrm rot="1259960">
            <a:off x="3700208" y="3872959"/>
            <a:ext cx="332484" cy="331936"/>
            <a:chOff x="1326950" y="1175150"/>
            <a:chExt cx="273025" cy="272575"/>
          </a:xfrm>
        </p:grpSpPr>
        <p:sp>
          <p:nvSpPr>
            <p:cNvPr id="183" name="Google Shape;183;p18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5" name="Google Shape;185;p18"/>
          <p:cNvSpPr/>
          <p:nvPr/>
        </p:nvSpPr>
        <p:spPr>
          <a:xfrm rot="1259960">
            <a:off x="2830158" y="35261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86" name="Google Shape;186;p18"/>
          <p:cNvGrpSpPr/>
          <p:nvPr/>
        </p:nvGrpSpPr>
        <p:grpSpPr>
          <a:xfrm rot="1259960">
            <a:off x="5524046" y="4549855"/>
            <a:ext cx="210250" cy="340643"/>
            <a:chOff x="3741075" y="1171575"/>
            <a:chExt cx="172650" cy="279725"/>
          </a:xfrm>
        </p:grpSpPr>
        <p:sp>
          <p:nvSpPr>
            <p:cNvPr id="187" name="Google Shape;187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91" name="Google Shape;191;p18"/>
          <p:cNvSpPr/>
          <p:nvPr/>
        </p:nvSpPr>
        <p:spPr>
          <a:xfrm rot="1259960">
            <a:off x="6189816" y="41028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1259960">
            <a:off x="7097369" y="44511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 rot="1259960">
            <a:off x="857832" y="2068180"/>
            <a:ext cx="379186" cy="283286"/>
            <a:chOff x="900525" y="2405650"/>
            <a:chExt cx="311375" cy="232625"/>
          </a:xfrm>
        </p:grpSpPr>
        <p:sp>
          <p:nvSpPr>
            <p:cNvPr id="194" name="Google Shape;194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96" name="Google Shape;196;p18"/>
          <p:cNvSpPr/>
          <p:nvPr/>
        </p:nvSpPr>
        <p:spPr>
          <a:xfrm rot="1259960">
            <a:off x="1814774" y="24258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97" name="Google Shape;197;p18"/>
          <p:cNvGrpSpPr/>
          <p:nvPr/>
        </p:nvGrpSpPr>
        <p:grpSpPr>
          <a:xfrm rot="1259960">
            <a:off x="5395337" y="3777086"/>
            <a:ext cx="194510" cy="356353"/>
            <a:chOff x="4354850" y="2375525"/>
            <a:chExt cx="159725" cy="292625"/>
          </a:xfrm>
        </p:grpSpPr>
        <p:sp>
          <p:nvSpPr>
            <p:cNvPr id="198" name="Google Shape;198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8"/>
          <p:cNvGrpSpPr/>
          <p:nvPr/>
        </p:nvGrpSpPr>
        <p:grpSpPr>
          <a:xfrm rot="1259960">
            <a:off x="1819547" y="1614603"/>
            <a:ext cx="323777" cy="251532"/>
            <a:chOff x="4788875" y="1879050"/>
            <a:chExt cx="265875" cy="206550"/>
          </a:xfrm>
        </p:grpSpPr>
        <p:sp>
          <p:nvSpPr>
            <p:cNvPr id="201" name="Google Shape;201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05" name="Google Shape;205;p18"/>
          <p:cNvSpPr/>
          <p:nvPr/>
        </p:nvSpPr>
        <p:spPr>
          <a:xfrm rot="1259960">
            <a:off x="2733810" y="19463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1259960">
            <a:off x="207136" y="1689645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07" name="Google Shape;207;p18"/>
          <p:cNvGrpSpPr/>
          <p:nvPr/>
        </p:nvGrpSpPr>
        <p:grpSpPr>
          <a:xfrm rot="1259960">
            <a:off x="22682" y="907455"/>
            <a:ext cx="379186" cy="283286"/>
            <a:chOff x="900525" y="2405650"/>
            <a:chExt cx="311375" cy="232625"/>
          </a:xfrm>
        </p:grpSpPr>
        <p:sp>
          <p:nvSpPr>
            <p:cNvPr id="208" name="Google Shape;208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0" name="Google Shape;210;p18"/>
          <p:cNvSpPr/>
          <p:nvPr/>
        </p:nvSpPr>
        <p:spPr>
          <a:xfrm rot="1259960">
            <a:off x="903424" y="12651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 rot="1259960">
            <a:off x="14310" y="651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 rot="1259960">
            <a:off x="825087" y="405196"/>
            <a:ext cx="377572" cy="226081"/>
            <a:chOff x="1316700" y="1106850"/>
            <a:chExt cx="310050" cy="185650"/>
          </a:xfrm>
        </p:grpSpPr>
        <p:sp>
          <p:nvSpPr>
            <p:cNvPr id="213" name="Google Shape;213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/>
          <p:nvPr/>
        </p:nvSpPr>
        <p:spPr>
          <a:xfrm rot="1259960">
            <a:off x="2558966" y="10608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17" name="Google Shape;217;p18"/>
          <p:cNvGrpSpPr/>
          <p:nvPr/>
        </p:nvGrpSpPr>
        <p:grpSpPr>
          <a:xfrm rot="1259960">
            <a:off x="1764487" y="735111"/>
            <a:ext cx="194510" cy="356353"/>
            <a:chOff x="4354850" y="2375525"/>
            <a:chExt cx="159725" cy="292625"/>
          </a:xfrm>
        </p:grpSpPr>
        <p:sp>
          <p:nvSpPr>
            <p:cNvPr id="218" name="Google Shape;218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8"/>
          <p:cNvGrpSpPr/>
          <p:nvPr/>
        </p:nvGrpSpPr>
        <p:grpSpPr>
          <a:xfrm rot="1259960">
            <a:off x="2874658" y="254657"/>
            <a:ext cx="279237" cy="283590"/>
            <a:chOff x="5582425" y="1674300"/>
            <a:chExt cx="229300" cy="232875"/>
          </a:xfrm>
        </p:grpSpPr>
        <p:sp>
          <p:nvSpPr>
            <p:cNvPr id="221" name="Google Shape;221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8"/>
          <p:cNvGrpSpPr/>
          <p:nvPr/>
        </p:nvGrpSpPr>
        <p:grpSpPr>
          <a:xfrm rot="1259960">
            <a:off x="1926746" y="70805"/>
            <a:ext cx="210250" cy="340643"/>
            <a:chOff x="3741075" y="1171575"/>
            <a:chExt cx="172650" cy="279725"/>
          </a:xfrm>
        </p:grpSpPr>
        <p:sp>
          <p:nvSpPr>
            <p:cNvPr id="224" name="Google Shape;224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8"/>
          <p:cNvGrpSpPr/>
          <p:nvPr/>
        </p:nvGrpSpPr>
        <p:grpSpPr>
          <a:xfrm rot="1259960">
            <a:off x="4420533" y="2518707"/>
            <a:ext cx="279237" cy="283590"/>
            <a:chOff x="5582425" y="1674300"/>
            <a:chExt cx="229300" cy="232875"/>
          </a:xfrm>
        </p:grpSpPr>
        <p:sp>
          <p:nvSpPr>
            <p:cNvPr id="229" name="Google Shape;229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8"/>
          <p:cNvGrpSpPr/>
          <p:nvPr/>
        </p:nvGrpSpPr>
        <p:grpSpPr>
          <a:xfrm rot="1259960">
            <a:off x="3591446" y="2189330"/>
            <a:ext cx="210250" cy="340643"/>
            <a:chOff x="3741075" y="1171575"/>
            <a:chExt cx="172650" cy="279725"/>
          </a:xfrm>
        </p:grpSpPr>
        <p:sp>
          <p:nvSpPr>
            <p:cNvPr id="232" name="Google Shape;232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6" name="Google Shape;236;p18"/>
          <p:cNvSpPr/>
          <p:nvPr/>
        </p:nvSpPr>
        <p:spPr>
          <a:xfrm rot="1259960">
            <a:off x="4257216" y="17423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1259960">
            <a:off x="5164769" y="20906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38" name="Google Shape;238;p18"/>
          <p:cNvGrpSpPr/>
          <p:nvPr/>
        </p:nvGrpSpPr>
        <p:grpSpPr>
          <a:xfrm rot="1259960">
            <a:off x="3462737" y="1416561"/>
            <a:ext cx="194510" cy="356353"/>
            <a:chOff x="4354850" y="2375525"/>
            <a:chExt cx="159725" cy="292625"/>
          </a:xfrm>
        </p:grpSpPr>
        <p:sp>
          <p:nvSpPr>
            <p:cNvPr id="239" name="Google Shape;239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1259960">
            <a:off x="6182746" y="3202480"/>
            <a:ext cx="210250" cy="340643"/>
            <a:chOff x="3741075" y="1171575"/>
            <a:chExt cx="172650" cy="279725"/>
          </a:xfrm>
        </p:grpSpPr>
        <p:sp>
          <p:nvSpPr>
            <p:cNvPr id="242" name="Google Shape;242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46" name="Google Shape;246;p18"/>
          <p:cNvSpPr/>
          <p:nvPr/>
        </p:nvSpPr>
        <p:spPr>
          <a:xfrm rot="1259960">
            <a:off x="6848516" y="27554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 rot="1259960">
            <a:off x="7756069" y="310375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48" name="Google Shape;248;p18"/>
          <p:cNvGrpSpPr/>
          <p:nvPr/>
        </p:nvGrpSpPr>
        <p:grpSpPr>
          <a:xfrm rot="1259960">
            <a:off x="6054037" y="2429711"/>
            <a:ext cx="194510" cy="356353"/>
            <a:chOff x="4354850" y="2375525"/>
            <a:chExt cx="159725" cy="292625"/>
          </a:xfrm>
        </p:grpSpPr>
        <p:sp>
          <p:nvSpPr>
            <p:cNvPr id="249" name="Google Shape;249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18"/>
          <p:cNvGrpSpPr/>
          <p:nvPr/>
        </p:nvGrpSpPr>
        <p:grpSpPr>
          <a:xfrm rot="1259960">
            <a:off x="5196265" y="2901163"/>
            <a:ext cx="319972" cy="320002"/>
            <a:chOff x="968775" y="1180050"/>
            <a:chExt cx="262750" cy="262775"/>
          </a:xfrm>
        </p:grpSpPr>
        <p:sp>
          <p:nvSpPr>
            <p:cNvPr id="252" name="Google Shape;252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8"/>
          <p:cNvGrpSpPr/>
          <p:nvPr/>
        </p:nvGrpSpPr>
        <p:grpSpPr>
          <a:xfrm rot="1259960">
            <a:off x="9789197" y="5496853"/>
            <a:ext cx="323777" cy="251532"/>
            <a:chOff x="4788875" y="1879050"/>
            <a:chExt cx="265875" cy="206550"/>
          </a:xfrm>
        </p:grpSpPr>
        <p:sp>
          <p:nvSpPr>
            <p:cNvPr id="256" name="Google Shape;256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60" name="Google Shape;260;p18"/>
          <p:cNvSpPr/>
          <p:nvPr/>
        </p:nvSpPr>
        <p:spPr>
          <a:xfrm rot="1259960">
            <a:off x="10703460" y="58286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61" name="Google Shape;261;p18"/>
          <p:cNvGrpSpPr/>
          <p:nvPr/>
        </p:nvGrpSpPr>
        <p:grpSpPr>
          <a:xfrm rot="1259960">
            <a:off x="7916132" y="4789705"/>
            <a:ext cx="379186" cy="283286"/>
            <a:chOff x="900525" y="2405650"/>
            <a:chExt cx="311375" cy="232625"/>
          </a:xfrm>
        </p:grpSpPr>
        <p:sp>
          <p:nvSpPr>
            <p:cNvPr id="262" name="Google Shape;262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64" name="Google Shape;264;p18"/>
          <p:cNvSpPr/>
          <p:nvPr/>
        </p:nvSpPr>
        <p:spPr>
          <a:xfrm rot="1259960">
            <a:off x="8873074" y="51474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65" name="Google Shape;265;p18"/>
          <p:cNvGrpSpPr/>
          <p:nvPr/>
        </p:nvGrpSpPr>
        <p:grpSpPr>
          <a:xfrm rot="1259960">
            <a:off x="7257371" y="5229817"/>
            <a:ext cx="210250" cy="340643"/>
            <a:chOff x="3741075" y="1171575"/>
            <a:chExt cx="172650" cy="279725"/>
          </a:xfrm>
        </p:grpSpPr>
        <p:sp>
          <p:nvSpPr>
            <p:cNvPr id="266" name="Google Shape;266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8"/>
          <p:cNvGrpSpPr/>
          <p:nvPr/>
        </p:nvGrpSpPr>
        <p:grpSpPr>
          <a:xfrm rot="1259960">
            <a:off x="11444665" y="6152800"/>
            <a:ext cx="319972" cy="320002"/>
            <a:chOff x="968775" y="1180050"/>
            <a:chExt cx="262750" cy="262775"/>
          </a:xfrm>
        </p:grpSpPr>
        <p:sp>
          <p:nvSpPr>
            <p:cNvPr id="271" name="Google Shape;271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8"/>
          <p:cNvGrpSpPr/>
          <p:nvPr/>
        </p:nvGrpSpPr>
        <p:grpSpPr>
          <a:xfrm rot="1259960">
            <a:off x="8815297" y="4327453"/>
            <a:ext cx="323777" cy="251532"/>
            <a:chOff x="4788875" y="1879050"/>
            <a:chExt cx="265875" cy="206550"/>
          </a:xfrm>
        </p:grpSpPr>
        <p:sp>
          <p:nvSpPr>
            <p:cNvPr id="275" name="Google Shape;275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79" name="Google Shape;279;p18"/>
          <p:cNvSpPr/>
          <p:nvPr/>
        </p:nvSpPr>
        <p:spPr>
          <a:xfrm rot="1259960">
            <a:off x="9729560" y="46592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80" name="Google Shape;280;p18"/>
          <p:cNvGrpSpPr/>
          <p:nvPr/>
        </p:nvGrpSpPr>
        <p:grpSpPr>
          <a:xfrm rot="1259960">
            <a:off x="6942232" y="3620305"/>
            <a:ext cx="379186" cy="283286"/>
            <a:chOff x="900525" y="2405650"/>
            <a:chExt cx="311375" cy="232625"/>
          </a:xfrm>
        </p:grpSpPr>
        <p:sp>
          <p:nvSpPr>
            <p:cNvPr id="281" name="Google Shape;281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83" name="Google Shape;283;p18"/>
          <p:cNvSpPr/>
          <p:nvPr/>
        </p:nvSpPr>
        <p:spPr>
          <a:xfrm rot="1259960">
            <a:off x="7899174" y="39780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84" name="Google Shape;284;p18"/>
          <p:cNvGrpSpPr/>
          <p:nvPr/>
        </p:nvGrpSpPr>
        <p:grpSpPr>
          <a:xfrm rot="1259960">
            <a:off x="8046722" y="5688328"/>
            <a:ext cx="323777" cy="251532"/>
            <a:chOff x="4788875" y="1879050"/>
            <a:chExt cx="265875" cy="206550"/>
          </a:xfrm>
        </p:grpSpPr>
        <p:sp>
          <p:nvSpPr>
            <p:cNvPr id="285" name="Google Shape;285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89" name="Google Shape;289;p18"/>
          <p:cNvSpPr/>
          <p:nvPr/>
        </p:nvSpPr>
        <p:spPr>
          <a:xfrm rot="1259960">
            <a:off x="8960985" y="6020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90" name="Google Shape;290;p18"/>
          <p:cNvGrpSpPr/>
          <p:nvPr/>
        </p:nvGrpSpPr>
        <p:grpSpPr>
          <a:xfrm rot="1259960">
            <a:off x="9771762" y="6360171"/>
            <a:ext cx="377572" cy="226081"/>
            <a:chOff x="1316700" y="1106850"/>
            <a:chExt cx="310050" cy="185650"/>
          </a:xfrm>
        </p:grpSpPr>
        <p:sp>
          <p:nvSpPr>
            <p:cNvPr id="291" name="Google Shape;291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8"/>
          <p:cNvGrpSpPr/>
          <p:nvPr/>
        </p:nvGrpSpPr>
        <p:grpSpPr>
          <a:xfrm rot="1259960">
            <a:off x="10805812" y="6425461"/>
            <a:ext cx="194510" cy="356353"/>
            <a:chOff x="4354850" y="2375525"/>
            <a:chExt cx="159725" cy="292625"/>
          </a:xfrm>
        </p:grpSpPr>
        <p:sp>
          <p:nvSpPr>
            <p:cNvPr id="295" name="Google Shape;295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8"/>
          <p:cNvGrpSpPr/>
          <p:nvPr/>
        </p:nvGrpSpPr>
        <p:grpSpPr>
          <a:xfrm rot="1259960">
            <a:off x="7789029" y="6331425"/>
            <a:ext cx="279785" cy="283590"/>
            <a:chOff x="4909775" y="1674300"/>
            <a:chExt cx="229750" cy="232875"/>
          </a:xfrm>
        </p:grpSpPr>
        <p:sp>
          <p:nvSpPr>
            <p:cNvPr id="298" name="Google Shape;298;p18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8"/>
          <p:cNvGrpSpPr/>
          <p:nvPr/>
        </p:nvGrpSpPr>
        <p:grpSpPr>
          <a:xfrm rot="1259960">
            <a:off x="939397" y="5313803"/>
            <a:ext cx="323777" cy="251532"/>
            <a:chOff x="4788875" y="1879050"/>
            <a:chExt cx="265875" cy="206550"/>
          </a:xfrm>
        </p:grpSpPr>
        <p:sp>
          <p:nvSpPr>
            <p:cNvPr id="304" name="Google Shape;304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08" name="Google Shape;308;p18"/>
          <p:cNvSpPr/>
          <p:nvPr/>
        </p:nvSpPr>
        <p:spPr>
          <a:xfrm rot="1259960">
            <a:off x="1853660" y="56455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09" name="Google Shape;309;p18"/>
          <p:cNvGrpSpPr/>
          <p:nvPr/>
        </p:nvGrpSpPr>
        <p:grpSpPr>
          <a:xfrm rot="1259960">
            <a:off x="2664437" y="5985646"/>
            <a:ext cx="377572" cy="226081"/>
            <a:chOff x="1316700" y="1106850"/>
            <a:chExt cx="310050" cy="185650"/>
          </a:xfrm>
        </p:grpSpPr>
        <p:sp>
          <p:nvSpPr>
            <p:cNvPr id="310" name="Google Shape;310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13" name="Google Shape;313;p18"/>
          <p:cNvSpPr/>
          <p:nvPr/>
        </p:nvSpPr>
        <p:spPr>
          <a:xfrm rot="1259960">
            <a:off x="23274" y="49643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14" name="Google Shape;314;p18"/>
          <p:cNvGrpSpPr/>
          <p:nvPr/>
        </p:nvGrpSpPr>
        <p:grpSpPr>
          <a:xfrm rot="1259960">
            <a:off x="3603837" y="6315561"/>
            <a:ext cx="194510" cy="356353"/>
            <a:chOff x="4354850" y="2375525"/>
            <a:chExt cx="159725" cy="292625"/>
          </a:xfrm>
        </p:grpSpPr>
        <p:sp>
          <p:nvSpPr>
            <p:cNvPr id="315" name="Google Shape;315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8"/>
          <p:cNvGrpSpPr/>
          <p:nvPr/>
        </p:nvGrpSpPr>
        <p:grpSpPr>
          <a:xfrm rot="1259960">
            <a:off x="942054" y="6222525"/>
            <a:ext cx="279785" cy="283590"/>
            <a:chOff x="4909775" y="1674300"/>
            <a:chExt cx="229750" cy="232875"/>
          </a:xfrm>
        </p:grpSpPr>
        <p:sp>
          <p:nvSpPr>
            <p:cNvPr id="318" name="Google Shape;318;p18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8"/>
          <p:cNvGrpSpPr/>
          <p:nvPr/>
        </p:nvGrpSpPr>
        <p:grpSpPr>
          <a:xfrm rot="1259960">
            <a:off x="-3567" y="5871534"/>
            <a:ext cx="332484" cy="331936"/>
            <a:chOff x="1326950" y="1175150"/>
            <a:chExt cx="273025" cy="272575"/>
          </a:xfrm>
        </p:grpSpPr>
        <p:sp>
          <p:nvSpPr>
            <p:cNvPr id="324" name="Google Shape;324;p18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8"/>
          <p:cNvGrpSpPr/>
          <p:nvPr/>
        </p:nvGrpSpPr>
        <p:grpSpPr>
          <a:xfrm rot="1259960">
            <a:off x="1820271" y="6548430"/>
            <a:ext cx="210250" cy="340643"/>
            <a:chOff x="3741075" y="1171575"/>
            <a:chExt cx="172650" cy="279725"/>
          </a:xfrm>
        </p:grpSpPr>
        <p:sp>
          <p:nvSpPr>
            <p:cNvPr id="327" name="Google Shape;327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31" name="Google Shape;331;p18"/>
          <p:cNvSpPr/>
          <p:nvPr/>
        </p:nvSpPr>
        <p:spPr>
          <a:xfrm rot="1259960">
            <a:off x="49398" y="3330439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1259960">
            <a:off x="11401191" y="53032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 rot="1259960">
            <a:off x="10606712" y="4977511"/>
            <a:ext cx="194510" cy="356353"/>
            <a:chOff x="4354850" y="2375525"/>
            <a:chExt cx="159725" cy="292625"/>
          </a:xfrm>
        </p:grpSpPr>
        <p:sp>
          <p:nvSpPr>
            <p:cNvPr id="334" name="Google Shape;334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8"/>
          <p:cNvGrpSpPr/>
          <p:nvPr/>
        </p:nvGrpSpPr>
        <p:grpSpPr>
          <a:xfrm rot="1259960">
            <a:off x="8652851" y="3465313"/>
            <a:ext cx="323777" cy="263375"/>
            <a:chOff x="853250" y="4006875"/>
            <a:chExt cx="265875" cy="216275"/>
          </a:xfrm>
        </p:grpSpPr>
        <p:sp>
          <p:nvSpPr>
            <p:cNvPr id="337" name="Google Shape;337;p18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39" name="Google Shape;339;p18"/>
          <p:cNvSpPr/>
          <p:nvPr/>
        </p:nvSpPr>
        <p:spPr>
          <a:xfrm rot="1259960">
            <a:off x="9582511" y="3794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40" name="Google Shape;340;p18"/>
          <p:cNvGrpSpPr/>
          <p:nvPr/>
        </p:nvGrpSpPr>
        <p:grpSpPr>
          <a:xfrm rot="1259960">
            <a:off x="10361115" y="4122550"/>
            <a:ext cx="319972" cy="320002"/>
            <a:chOff x="968775" y="1180050"/>
            <a:chExt cx="262750" cy="262775"/>
          </a:xfrm>
        </p:grpSpPr>
        <p:sp>
          <p:nvSpPr>
            <p:cNvPr id="341" name="Google Shape;341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44" name="Google Shape;344;p18"/>
          <p:cNvSpPr/>
          <p:nvPr/>
        </p:nvSpPr>
        <p:spPr>
          <a:xfrm rot="1259960">
            <a:off x="11294183" y="4470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45" name="Google Shape;345;p18"/>
          <p:cNvGrpSpPr/>
          <p:nvPr/>
        </p:nvGrpSpPr>
        <p:grpSpPr>
          <a:xfrm rot="1259960">
            <a:off x="11834985" y="4794778"/>
            <a:ext cx="323777" cy="251532"/>
            <a:chOff x="4788875" y="1879050"/>
            <a:chExt cx="265875" cy="206550"/>
          </a:xfrm>
        </p:grpSpPr>
        <p:sp>
          <p:nvSpPr>
            <p:cNvPr id="346" name="Google Shape;346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8"/>
          <p:cNvGrpSpPr/>
          <p:nvPr/>
        </p:nvGrpSpPr>
        <p:grpSpPr>
          <a:xfrm rot="1259960">
            <a:off x="4409672" y="1047078"/>
            <a:ext cx="323777" cy="251532"/>
            <a:chOff x="4788875" y="1879050"/>
            <a:chExt cx="265875" cy="206550"/>
          </a:xfrm>
        </p:grpSpPr>
        <p:sp>
          <p:nvSpPr>
            <p:cNvPr id="351" name="Google Shape;351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55" name="Google Shape;355;p18"/>
          <p:cNvSpPr/>
          <p:nvPr/>
        </p:nvSpPr>
        <p:spPr>
          <a:xfrm rot="1259960">
            <a:off x="5323935" y="1378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 rot="1259960">
            <a:off x="3493549" y="6976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57" name="Google Shape;357;p18"/>
          <p:cNvGrpSpPr/>
          <p:nvPr/>
        </p:nvGrpSpPr>
        <p:grpSpPr>
          <a:xfrm rot="1259960">
            <a:off x="7010658" y="1951182"/>
            <a:ext cx="279237" cy="283590"/>
            <a:chOff x="5582425" y="1674300"/>
            <a:chExt cx="229300" cy="232875"/>
          </a:xfrm>
        </p:grpSpPr>
        <p:sp>
          <p:nvSpPr>
            <p:cNvPr id="358" name="Google Shape;358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8"/>
          <p:cNvGrpSpPr/>
          <p:nvPr/>
        </p:nvGrpSpPr>
        <p:grpSpPr>
          <a:xfrm rot="1259960">
            <a:off x="6181571" y="1621805"/>
            <a:ext cx="210250" cy="340643"/>
            <a:chOff x="3741075" y="1171575"/>
            <a:chExt cx="172650" cy="279725"/>
          </a:xfrm>
        </p:grpSpPr>
        <p:sp>
          <p:nvSpPr>
            <p:cNvPr id="361" name="Google Shape;361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18"/>
          <p:cNvGrpSpPr/>
          <p:nvPr/>
        </p:nvGrpSpPr>
        <p:grpSpPr>
          <a:xfrm rot="1259960">
            <a:off x="8772871" y="2634955"/>
            <a:ext cx="210250" cy="340643"/>
            <a:chOff x="3741075" y="1171575"/>
            <a:chExt cx="172650" cy="279725"/>
          </a:xfrm>
        </p:grpSpPr>
        <p:sp>
          <p:nvSpPr>
            <p:cNvPr id="366" name="Google Shape;366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8"/>
          <p:cNvGrpSpPr/>
          <p:nvPr/>
        </p:nvGrpSpPr>
        <p:grpSpPr>
          <a:xfrm rot="1259960">
            <a:off x="7786390" y="2333638"/>
            <a:ext cx="319972" cy="320002"/>
            <a:chOff x="968775" y="1180050"/>
            <a:chExt cx="262750" cy="262775"/>
          </a:xfrm>
        </p:grpSpPr>
        <p:sp>
          <p:nvSpPr>
            <p:cNvPr id="371" name="Google Shape;371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8"/>
          <p:cNvGrpSpPr/>
          <p:nvPr/>
        </p:nvGrpSpPr>
        <p:grpSpPr>
          <a:xfrm rot="1259960">
            <a:off x="11405422" y="3759928"/>
            <a:ext cx="323777" cy="251532"/>
            <a:chOff x="4788875" y="1879050"/>
            <a:chExt cx="265875" cy="206550"/>
          </a:xfrm>
        </p:grpSpPr>
        <p:sp>
          <p:nvSpPr>
            <p:cNvPr id="375" name="Google Shape;375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8"/>
          <p:cNvGrpSpPr/>
          <p:nvPr/>
        </p:nvGrpSpPr>
        <p:grpSpPr>
          <a:xfrm rot="1259960">
            <a:off x="9532357" y="3052780"/>
            <a:ext cx="379186" cy="283286"/>
            <a:chOff x="900525" y="2405650"/>
            <a:chExt cx="311375" cy="232625"/>
          </a:xfrm>
        </p:grpSpPr>
        <p:sp>
          <p:nvSpPr>
            <p:cNvPr id="380" name="Google Shape;380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82" name="Google Shape;382;p18"/>
          <p:cNvSpPr/>
          <p:nvPr/>
        </p:nvSpPr>
        <p:spPr>
          <a:xfrm rot="1259960">
            <a:off x="10489299" y="3410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83" name="Google Shape;383;p18"/>
          <p:cNvGrpSpPr/>
          <p:nvPr/>
        </p:nvGrpSpPr>
        <p:grpSpPr>
          <a:xfrm rot="1259960">
            <a:off x="5977747" y="823278"/>
            <a:ext cx="323777" cy="251532"/>
            <a:chOff x="4788875" y="1879050"/>
            <a:chExt cx="265875" cy="206550"/>
          </a:xfrm>
        </p:grpSpPr>
        <p:sp>
          <p:nvSpPr>
            <p:cNvPr id="384" name="Google Shape;384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88" name="Google Shape;388;p18"/>
          <p:cNvSpPr/>
          <p:nvPr/>
        </p:nvSpPr>
        <p:spPr>
          <a:xfrm rot="1259960">
            <a:off x="6892010" y="11550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89" name="Google Shape;389;p18"/>
          <p:cNvGrpSpPr/>
          <p:nvPr/>
        </p:nvGrpSpPr>
        <p:grpSpPr>
          <a:xfrm rot="1259960">
            <a:off x="7702787" y="1495121"/>
            <a:ext cx="377572" cy="226081"/>
            <a:chOff x="1316700" y="1106850"/>
            <a:chExt cx="310050" cy="185650"/>
          </a:xfrm>
        </p:grpSpPr>
        <p:sp>
          <p:nvSpPr>
            <p:cNvPr id="390" name="Google Shape;390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93" name="Google Shape;393;p18"/>
          <p:cNvSpPr/>
          <p:nvPr/>
        </p:nvSpPr>
        <p:spPr>
          <a:xfrm rot="1259960">
            <a:off x="9436666" y="215079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4" name="Google Shape;394;p18"/>
          <p:cNvSpPr/>
          <p:nvPr/>
        </p:nvSpPr>
        <p:spPr>
          <a:xfrm rot="1259960">
            <a:off x="10344219" y="249908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95" name="Google Shape;395;p18"/>
          <p:cNvGrpSpPr/>
          <p:nvPr/>
        </p:nvGrpSpPr>
        <p:grpSpPr>
          <a:xfrm rot="1259960">
            <a:off x="4104682" y="116130"/>
            <a:ext cx="379186" cy="283286"/>
            <a:chOff x="900525" y="2405650"/>
            <a:chExt cx="311375" cy="232625"/>
          </a:xfrm>
        </p:grpSpPr>
        <p:sp>
          <p:nvSpPr>
            <p:cNvPr id="396" name="Google Shape;396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98" name="Google Shape;398;p18"/>
          <p:cNvSpPr/>
          <p:nvPr/>
        </p:nvSpPr>
        <p:spPr>
          <a:xfrm rot="1259960">
            <a:off x="5061624" y="4738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99" name="Google Shape;399;p18"/>
          <p:cNvGrpSpPr/>
          <p:nvPr/>
        </p:nvGrpSpPr>
        <p:grpSpPr>
          <a:xfrm rot="1259960">
            <a:off x="8642187" y="1825036"/>
            <a:ext cx="194510" cy="356353"/>
            <a:chOff x="4354850" y="2375525"/>
            <a:chExt cx="159725" cy="292625"/>
          </a:xfrm>
        </p:grpSpPr>
        <p:sp>
          <p:nvSpPr>
            <p:cNvPr id="400" name="Google Shape;400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02" name="Google Shape;402;p18"/>
          <p:cNvSpPr/>
          <p:nvPr/>
        </p:nvSpPr>
        <p:spPr>
          <a:xfrm rot="1259960">
            <a:off x="11318635" y="2787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403" name="Google Shape;403;p18"/>
          <p:cNvGrpSpPr/>
          <p:nvPr/>
        </p:nvGrpSpPr>
        <p:grpSpPr>
          <a:xfrm rot="1259960">
            <a:off x="5688783" y="36557"/>
            <a:ext cx="279237" cy="283590"/>
            <a:chOff x="5582425" y="1674300"/>
            <a:chExt cx="229300" cy="232875"/>
          </a:xfrm>
        </p:grpSpPr>
        <p:sp>
          <p:nvSpPr>
            <p:cNvPr id="404" name="Google Shape;404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18"/>
          <p:cNvGrpSpPr/>
          <p:nvPr/>
        </p:nvGrpSpPr>
        <p:grpSpPr>
          <a:xfrm rot="1259960">
            <a:off x="7528547" y="624578"/>
            <a:ext cx="323777" cy="251532"/>
            <a:chOff x="4788875" y="1879050"/>
            <a:chExt cx="265875" cy="206550"/>
          </a:xfrm>
        </p:grpSpPr>
        <p:sp>
          <p:nvSpPr>
            <p:cNvPr id="407" name="Google Shape;407;p18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1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11" name="Google Shape;411;p18"/>
          <p:cNvSpPr/>
          <p:nvPr/>
        </p:nvSpPr>
        <p:spPr>
          <a:xfrm rot="1259960">
            <a:off x="8442810" y="9563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0" h="7440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2" name="Google Shape;412;p18"/>
          <p:cNvSpPr/>
          <p:nvPr/>
        </p:nvSpPr>
        <p:spPr>
          <a:xfrm rot="1259960">
            <a:off x="6612424" y="2751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413" name="Google Shape;413;p18"/>
          <p:cNvGrpSpPr/>
          <p:nvPr/>
        </p:nvGrpSpPr>
        <p:grpSpPr>
          <a:xfrm rot="1259960">
            <a:off x="10129533" y="1528682"/>
            <a:ext cx="279237" cy="283590"/>
            <a:chOff x="5582425" y="1674300"/>
            <a:chExt cx="229300" cy="232875"/>
          </a:xfrm>
        </p:grpSpPr>
        <p:sp>
          <p:nvSpPr>
            <p:cNvPr id="414" name="Google Shape;414;p18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8"/>
          <p:cNvGrpSpPr/>
          <p:nvPr/>
        </p:nvGrpSpPr>
        <p:grpSpPr>
          <a:xfrm rot="1259960">
            <a:off x="9300446" y="1199305"/>
            <a:ext cx="210250" cy="340643"/>
            <a:chOff x="3741075" y="1171575"/>
            <a:chExt cx="172650" cy="279725"/>
          </a:xfrm>
        </p:grpSpPr>
        <p:sp>
          <p:nvSpPr>
            <p:cNvPr id="417" name="Google Shape;417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8"/>
          <p:cNvGrpSpPr/>
          <p:nvPr/>
        </p:nvGrpSpPr>
        <p:grpSpPr>
          <a:xfrm rot="1259960">
            <a:off x="11891746" y="2212455"/>
            <a:ext cx="210250" cy="340643"/>
            <a:chOff x="3741075" y="1171575"/>
            <a:chExt cx="172650" cy="279725"/>
          </a:xfrm>
        </p:grpSpPr>
        <p:sp>
          <p:nvSpPr>
            <p:cNvPr id="422" name="Google Shape;422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8"/>
          <p:cNvGrpSpPr/>
          <p:nvPr/>
        </p:nvGrpSpPr>
        <p:grpSpPr>
          <a:xfrm rot="1259960">
            <a:off x="10905265" y="1911138"/>
            <a:ext cx="319972" cy="320002"/>
            <a:chOff x="968775" y="1180050"/>
            <a:chExt cx="262750" cy="262775"/>
          </a:xfrm>
        </p:grpSpPr>
        <p:sp>
          <p:nvSpPr>
            <p:cNvPr id="427" name="Google Shape;427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8"/>
          <p:cNvGrpSpPr/>
          <p:nvPr/>
        </p:nvGrpSpPr>
        <p:grpSpPr>
          <a:xfrm rot="1259960">
            <a:off x="7536707" y="36718"/>
            <a:ext cx="379186" cy="283286"/>
            <a:chOff x="900525" y="2405650"/>
            <a:chExt cx="311375" cy="232625"/>
          </a:xfrm>
        </p:grpSpPr>
        <p:sp>
          <p:nvSpPr>
            <p:cNvPr id="431" name="Google Shape;431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8"/>
          <p:cNvGrpSpPr/>
          <p:nvPr/>
        </p:nvGrpSpPr>
        <p:grpSpPr>
          <a:xfrm rot="1259960">
            <a:off x="8659737" y="236846"/>
            <a:ext cx="377572" cy="226081"/>
            <a:chOff x="1316700" y="1106850"/>
            <a:chExt cx="310050" cy="185650"/>
          </a:xfrm>
        </p:grpSpPr>
        <p:sp>
          <p:nvSpPr>
            <p:cNvPr id="434" name="Google Shape;434;p18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37" name="Google Shape;437;p18"/>
          <p:cNvSpPr/>
          <p:nvPr/>
        </p:nvSpPr>
        <p:spPr>
          <a:xfrm rot="1259960">
            <a:off x="10393616" y="8925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38" name="Google Shape;438;p18"/>
          <p:cNvSpPr/>
          <p:nvPr/>
        </p:nvSpPr>
        <p:spPr>
          <a:xfrm rot="1259960">
            <a:off x="11301169" y="12408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439" name="Google Shape;439;p18"/>
          <p:cNvGrpSpPr/>
          <p:nvPr/>
        </p:nvGrpSpPr>
        <p:grpSpPr>
          <a:xfrm rot="1259960">
            <a:off x="9599137" y="566761"/>
            <a:ext cx="194510" cy="356353"/>
            <a:chOff x="4354850" y="2375525"/>
            <a:chExt cx="159725" cy="292625"/>
          </a:xfrm>
        </p:grpSpPr>
        <p:sp>
          <p:nvSpPr>
            <p:cNvPr id="440" name="Google Shape;440;p18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8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8"/>
          <p:cNvGrpSpPr/>
          <p:nvPr/>
        </p:nvGrpSpPr>
        <p:grpSpPr>
          <a:xfrm rot="1259960">
            <a:off x="10984634" y="312430"/>
            <a:ext cx="210250" cy="340643"/>
            <a:chOff x="3741075" y="1171575"/>
            <a:chExt cx="172650" cy="279725"/>
          </a:xfrm>
        </p:grpSpPr>
        <p:sp>
          <p:nvSpPr>
            <p:cNvPr id="443" name="Google Shape;443;p18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1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8"/>
          <p:cNvGrpSpPr/>
          <p:nvPr/>
        </p:nvGrpSpPr>
        <p:grpSpPr>
          <a:xfrm rot="1259960">
            <a:off x="9998153" y="11113"/>
            <a:ext cx="319972" cy="320002"/>
            <a:chOff x="968775" y="1180050"/>
            <a:chExt cx="262750" cy="262775"/>
          </a:xfrm>
        </p:grpSpPr>
        <p:sp>
          <p:nvSpPr>
            <p:cNvPr id="448" name="Google Shape;448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8"/>
          <p:cNvGrpSpPr/>
          <p:nvPr/>
        </p:nvGrpSpPr>
        <p:grpSpPr>
          <a:xfrm rot="1259960">
            <a:off x="11744120" y="730255"/>
            <a:ext cx="379186" cy="283286"/>
            <a:chOff x="900525" y="2405650"/>
            <a:chExt cx="311375" cy="232625"/>
          </a:xfrm>
        </p:grpSpPr>
        <p:sp>
          <p:nvSpPr>
            <p:cNvPr id="452" name="Google Shape;452;p18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8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8"/>
          <p:cNvGrpSpPr/>
          <p:nvPr/>
        </p:nvGrpSpPr>
        <p:grpSpPr>
          <a:xfrm rot="1259960">
            <a:off x="11656540" y="18363"/>
            <a:ext cx="319972" cy="320002"/>
            <a:chOff x="968775" y="1180050"/>
            <a:chExt cx="262750" cy="262775"/>
          </a:xfrm>
        </p:grpSpPr>
        <p:sp>
          <p:nvSpPr>
            <p:cNvPr id="455" name="Google Shape;455;p18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8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Roboto"/>
              <a:buNone/>
              <a:defRPr sz="3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0" name="Google Shape;460;p18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00"/>
              <a:buFont typeface="Archivo"/>
              <a:buNone/>
              <a:defRPr sz="37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626" name="Google Shape;626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Hind Madurai"/>
              <a:buChar char="●"/>
              <a:defRPr sz="24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ct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endParaRPr/>
          </a:p>
        </p:txBody>
      </p:sp>
      <p:sp>
        <p:nvSpPr>
          <p:cNvPr id="627" name="Google Shape;627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48"/>
          <p:cNvSpPr txBox="1"/>
          <p:nvPr/>
        </p:nvSpPr>
        <p:spPr>
          <a:xfrm rot="5400000">
            <a:off x="-679300" y="6198350"/>
            <a:ext cx="1579600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5"/>
          <p:cNvSpPr txBox="1">
            <a:spLocks noGrp="1"/>
          </p:cNvSpPr>
          <p:nvPr>
            <p:ph type="ctrTitle"/>
          </p:nvPr>
        </p:nvSpPr>
        <p:spPr>
          <a:xfrm>
            <a:off x="796604" y="1297575"/>
            <a:ext cx="5397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5000" b="1" i="0" u="none" strike="noStrike">
                <a:highlight>
                  <a:srgbClr val="000000">
                    <a:alpha val="0"/>
                  </a:srgbClr>
                </a:highlight>
                <a:latin typeface="Archivo"/>
              </a:rPr>
              <a:t>Presupuesto propuesto por el superintendente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5000" b="1" i="0" u="none" strike="noStrike">
                <a:highlight>
                  <a:srgbClr val="000000">
                    <a:alpha val="0"/>
                  </a:srgbClr>
                </a:highlight>
                <a:latin typeface="Archivo"/>
              </a:rPr>
              <a:t>2024-25</a:t>
            </a:r>
            <a:endParaRPr/>
          </a:p>
        </p:txBody>
      </p:sp>
      <p:sp>
        <p:nvSpPr>
          <p:cNvPr id="732" name="Google Shape;732;p65"/>
          <p:cNvSpPr txBox="1">
            <a:spLocks noGrp="1"/>
          </p:cNvSpPr>
          <p:nvPr>
            <p:ph type="subTitle" idx="1"/>
          </p:nvPr>
        </p:nvSpPr>
        <p:spPr>
          <a:xfrm>
            <a:off x="796600" y="4083625"/>
            <a:ext cx="5397600" cy="66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Hind Madurai"/>
              </a:rPr>
              <a:t>Dr. Robert Glass</a:t>
            </a:r>
            <a:endParaRPr/>
          </a:p>
        </p:txBody>
      </p:sp>
      <p:pic>
        <p:nvPicPr>
          <p:cNvPr id="733" name="Google Shape;733;p65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7128325" y="1871400"/>
            <a:ext cx="3661050" cy="2478250"/>
          </a:xfrm>
          <a:prstGeom prst="rect">
            <a:avLst/>
          </a:prstGeom>
          <a:noFill/>
          <a:ln w="38100" cap="flat" cmpd="dbl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4" name="Google Shape;734;p65"/>
          <p:cNvSpPr txBox="1"/>
          <p:nvPr/>
        </p:nvSpPr>
        <p:spPr>
          <a:xfrm>
            <a:off x="846875" y="4775800"/>
            <a:ext cx="5347200" cy="15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Un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camino</a:t>
            </a: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sostenible</a:t>
            </a: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hacia</a:t>
            </a: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oportunidad</a:t>
            </a: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y la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excelencia</a:t>
            </a:r>
            <a:endParaRPr sz="180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 de </a:t>
            </a:r>
            <a:r>
              <a:rPr sz="2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marzo</a:t>
            </a:r>
            <a:r>
              <a:rPr lang="en-US"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2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2024</a:t>
            </a:r>
            <a:endParaRPr sz="240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735" name="Google Shape;735;p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</a:t>
            </a:r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4"/>
          <p:cNvSpPr txBox="1">
            <a:spLocks noGrp="1"/>
          </p:cNvSpPr>
          <p:nvPr>
            <p:ph type="title"/>
          </p:nvPr>
        </p:nvSpPr>
        <p:spPr>
          <a:xfrm>
            <a:off x="415600" y="364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3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Quiénes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43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somos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hoy: </a:t>
            </a:r>
            <a:r>
              <a:rPr lang="en-US" sz="4300" dirty="0">
                <a:highlight>
                  <a:srgbClr val="000000">
                    <a:alpha val="0"/>
                  </a:srgbClr>
                </a:highlight>
              </a:rPr>
              <a:t>P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ersonal actual</a:t>
            </a:r>
            <a:endParaRPr dirty="0"/>
          </a:p>
        </p:txBody>
      </p:sp>
      <p:sp>
        <p:nvSpPr>
          <p:cNvPr id="811" name="Google Shape;811;p74"/>
          <p:cNvSpPr txBox="1">
            <a:spLocks noGrp="1"/>
          </p:cNvSpPr>
          <p:nvPr>
            <p:ph type="body" idx="1"/>
          </p:nvPr>
        </p:nvSpPr>
        <p:spPr>
          <a:xfrm>
            <a:off x="511767" y="1305518"/>
            <a:ext cx="10884900" cy="5494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7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Escuelas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:</a:t>
            </a:r>
            <a:endParaRPr sz="2300" b="1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5 Elemental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 Medio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 Escuela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Secundaria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(con un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Programa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 Escuela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Secundaria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Alternativa de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educación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general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fuera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del sitio)</a:t>
            </a:r>
            <a:endParaRPr sz="2300" dirty="0">
              <a:solidFill>
                <a:schemeClr val="dk1"/>
              </a:solidFill>
            </a:endParaRPr>
          </a:p>
          <a:p>
            <a:pPr marL="1219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9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8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Departamentos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Distritales</a:t>
            </a:r>
            <a:endParaRPr sz="2300" b="1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837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empleados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tiempo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completo</a:t>
            </a:r>
            <a:endParaRPr sz="2300" b="1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28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Administradores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299 Personal de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Apoyo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108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Educación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Especial (101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Ayudantes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/IA, 4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administrativos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2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entrenadores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laborales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1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Especialista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Transición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16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Monitores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Seguridad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Escolar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44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Trabajadores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</a:t>
            </a:r>
            <a:r>
              <a:rPr lang="en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mantenimiento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450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profesores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terapeutas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ocupacionales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fisioterapeutas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enfermeras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trabajadores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sociales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coordinadores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departamento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RTI,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coordinadores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educación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especializada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entrenador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matemáticas</a:t>
            </a:r>
            <a:r>
              <a:rPr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23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empleados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tiempo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parcial</a:t>
            </a:r>
            <a:endParaRPr sz="2300" b="1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3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Profesores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29088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Tx/>
              <a:buChar char="○"/>
            </a:pP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20 </a:t>
            </a:r>
            <a:r>
              <a:rPr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Ayudantes</a:t>
            </a:r>
            <a:r>
              <a:rPr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7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Pasantes</a:t>
            </a: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12" name="Google Shape;81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525" y="5218601"/>
            <a:ext cx="1064075" cy="10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10</a:t>
            </a:r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Proyecciones de Matrícula de Primaria</a:t>
            </a:r>
            <a:endParaRPr/>
          </a:p>
        </p:txBody>
      </p:sp>
      <p:pic>
        <p:nvPicPr>
          <p:cNvPr id="819" name="Google Shape;81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925" y="5408726"/>
            <a:ext cx="1064075" cy="1064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0" name="Google Shape;820;p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34030"/>
              </p:ext>
            </p:extLst>
          </p:nvPr>
        </p:nvGraphicFramePr>
        <p:xfrm>
          <a:off x="675125" y="1667400"/>
          <a:ext cx="9445500" cy="4374420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1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Inscripción</a:t>
                      </a: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Actual</a:t>
                      </a:r>
                      <a:endParaRPr sz="1900" b="1" dirty="0"/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2023-2024</a:t>
                      </a:r>
                      <a:endParaRPr sz="19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Secciones</a:t>
                      </a: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</a:t>
                      </a:r>
                      <a:r>
                        <a:rPr lang="en-US" sz="19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Actuales</a:t>
                      </a:r>
                      <a:endParaRPr sz="1900" b="1" dirty="0"/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2023-2024</a:t>
                      </a:r>
                      <a:endParaRPr sz="19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Matrícula proyectada</a:t>
                      </a:r>
                      <a:endParaRPr sz="1900" b="1"/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2024-2025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Secciones proyectadas</a:t>
                      </a:r>
                      <a:endParaRPr sz="1900" b="1"/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2024-2025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Cambio de sección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Kindergarten</a:t>
                      </a:r>
                      <a:endParaRPr sz="19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247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*234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1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249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247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2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268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249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-1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3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268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4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277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5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231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277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TOTALES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1512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83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1515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82</a:t>
                      </a:r>
                      <a:endParaRPr sz="19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-1</a:t>
                      </a:r>
                      <a:endParaRPr sz="19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1" name="Google Shape;821;p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11</a:t>
            </a:r>
            <a:endParaRPr/>
          </a:p>
        </p:txBody>
      </p:sp>
      <p:sp>
        <p:nvSpPr>
          <p:cNvPr id="822" name="Google Shape;822;p75"/>
          <p:cNvSpPr txBox="1"/>
          <p:nvPr/>
        </p:nvSpPr>
        <p:spPr>
          <a:xfrm>
            <a:off x="9675599" y="472367"/>
            <a:ext cx="2056500" cy="118869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*NOTA: La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inscripción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para </a:t>
            </a:r>
            <a:r>
              <a:rPr lang="en-US"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Kindergarten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está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en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n-US"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proceso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. Las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proyecciones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totales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 Kindergarten se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basan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en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los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estudiantes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registrados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hasta la </a:t>
            </a:r>
            <a:r>
              <a:rPr sz="11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fecha</a:t>
            </a:r>
            <a:r>
              <a:rPr sz="11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.</a:t>
            </a:r>
            <a:endParaRPr sz="150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83248"/>
              </p:ext>
            </p:extLst>
          </p:nvPr>
        </p:nvGraphicFramePr>
        <p:xfrm>
          <a:off x="303500" y="506379"/>
          <a:ext cx="8189900" cy="6076410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14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BHES</a:t>
                      </a:r>
                      <a:endParaRPr sz="1500"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BVES</a:t>
                      </a:r>
                      <a:endParaRPr sz="1500"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MKES</a:t>
                      </a:r>
                      <a:endParaRPr sz="1500"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PRES</a:t>
                      </a:r>
                      <a:endParaRPr sz="1500"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WPES</a:t>
                      </a:r>
                      <a:endParaRPr sz="1500"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*</a:t>
                      </a:r>
                      <a:r>
                        <a:rPr lang="en-US"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Kindergarten</a:t>
                      </a:r>
                      <a:endParaRPr sz="1500" b="1" dirty="0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19, 19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17, 18, 18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16, 17, 17, 17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13, 13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18, 18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38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53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67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36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220 (234)*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1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21, 21, 22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17, 17, 17, 18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13, 14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18, 19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50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64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69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27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37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247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2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15, 16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18, 19, 19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18, 18, 18, 19, 19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18, 18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31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56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92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36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34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249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3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17, 17, 17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22, 22, 23, 23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22, 22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14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50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51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90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33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44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268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4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19, 19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16, 17, 17 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17, 18, 18, 18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16, 17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24, 24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38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50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71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33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48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240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5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19, 19, 19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24, 25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21, 21, 21, 22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20, 20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23, 23</a:t>
                      </a:r>
                      <a:endParaRPr sz="1500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 secciones</a:t>
                      </a:r>
                      <a:endParaRPr sz="150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</a:t>
                      </a:r>
                      <a:endParaRPr sz="15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57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49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85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40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46</a:t>
                      </a:r>
                      <a:endParaRPr sz="1500" b="1"/>
                    </a:p>
                  </a:txBody>
                  <a:tcPr marL="24375" marR="24375" marT="24375" marB="2437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277</a:t>
                      </a:r>
                      <a:endParaRPr sz="15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SECCIONES TOTALES</a:t>
                      </a:r>
                      <a:endParaRPr sz="11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25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12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12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82</a:t>
                      </a:r>
                      <a:endParaRPr sz="900" b="1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TOTAL ESTIMADO</a:t>
                      </a:r>
                      <a:endParaRPr sz="1100" b="1"/>
                    </a:p>
                  </a:txBody>
                  <a:tcPr marL="24375" marR="24375" marT="24375" marB="2437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264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323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474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195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245</a:t>
                      </a:r>
                      <a:endParaRPr sz="1500" b="1"/>
                    </a:p>
                  </a:txBody>
                  <a:tcPr marL="24375" marR="24375" marT="24375" marB="2437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1501 (1515)*</a:t>
                      </a:r>
                      <a:endParaRPr sz="1500" b="1" dirty="0"/>
                    </a:p>
                  </a:txBody>
                  <a:tcPr marL="24375" marR="24375" marT="24375" marB="2437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28" name="Google Shape;828;p76"/>
          <p:cNvSpPr txBox="1"/>
          <p:nvPr/>
        </p:nvSpPr>
        <p:spPr>
          <a:xfrm>
            <a:off x="1676400" y="92534"/>
            <a:ext cx="8538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16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Secciones</a:t>
            </a:r>
            <a:r>
              <a:rPr sz="16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6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inscripción</a:t>
            </a:r>
            <a:r>
              <a:rPr sz="16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6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primaria</a:t>
            </a:r>
            <a:r>
              <a:rPr sz="16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PROYECTADAS 2024-2025 (a </a:t>
            </a:r>
            <a:r>
              <a:rPr sz="16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partir</a:t>
            </a:r>
            <a:r>
              <a:rPr sz="16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3/1/2024)</a:t>
            </a:r>
            <a:endParaRPr sz="160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829" name="Google Shape;829;p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12</a:t>
            </a:r>
            <a:endParaRPr/>
          </a:p>
        </p:txBody>
      </p:sp>
      <p:sp>
        <p:nvSpPr>
          <p:cNvPr id="830" name="Google Shape;830;p76"/>
          <p:cNvSpPr txBox="1"/>
          <p:nvPr/>
        </p:nvSpPr>
        <p:spPr>
          <a:xfrm>
            <a:off x="8888950" y="977200"/>
            <a:ext cx="2854400" cy="68577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NOTA: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Tod</a:t>
            </a:r>
            <a:r>
              <a:rPr lang="en-US"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</a:t>
            </a:r>
            <a:r>
              <a:rPr lang="en-US"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las </a:t>
            </a:r>
            <a:r>
              <a:rPr lang="en-US"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separaciones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sección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están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sujet</a:t>
            </a:r>
            <a:r>
              <a:rPr lang="en-US"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a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cambios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función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estrecha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supervisión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inscripción</a:t>
            </a:r>
            <a:endParaRPr sz="110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graphicFrame>
        <p:nvGraphicFramePr>
          <p:cNvPr id="831" name="Google Shape;831;p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07755"/>
              </p:ext>
            </p:extLst>
          </p:nvPr>
        </p:nvGraphicFramePr>
        <p:xfrm>
          <a:off x="8651154" y="3853429"/>
          <a:ext cx="3329900" cy="3157340"/>
        </p:xfrm>
        <a:graphic>
          <a:graphicData uri="http://schemas.openxmlformats.org/drawingml/2006/table">
            <a:tbl>
              <a:tblPr>
                <a:noFill/>
                <a:tableStyleId>{BA132345-CA19-4F49-BDE3-345965CB726D}</a:tableStyleId>
              </a:tblPr>
              <a:tblGrid>
                <a:gridCol w="67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PRACTICA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8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CONTRATO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PRACTICA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8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CONTRATO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K-2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K-1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3-5</a:t>
                      </a:r>
                      <a:endParaRPr sz="1100"/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2-5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1-23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1-25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1-25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1-28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 Sección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24-47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26-50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26-51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29-56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 Secciones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48-71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51-75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52-77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57-84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 Secciones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72-92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76-100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78-103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85-112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 Secciones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92+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101+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104+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113+</a:t>
                      </a:r>
                      <a:endParaRPr sz="1100"/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 </a:t>
                      </a:r>
                      <a:r>
                        <a:rPr sz="900" b="0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Secciones</a:t>
                      </a:r>
                      <a:endParaRPr sz="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32" name="Google Shape;832;p76"/>
          <p:cNvSpPr txBox="1"/>
          <p:nvPr/>
        </p:nvSpPr>
        <p:spPr>
          <a:xfrm>
            <a:off x="9366200" y="2084067"/>
            <a:ext cx="1930400" cy="152397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1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*NOTA: </a:t>
            </a:r>
            <a:r>
              <a:rPr sz="11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La matrícula en kindergarten (234) </a:t>
            </a:r>
            <a:r>
              <a:rPr sz="1100" b="0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refleja:</a:t>
            </a:r>
            <a:r>
              <a:rPr sz="11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sz="110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* 19 OPT-IN a MKES</a:t>
            </a:r>
            <a:endParaRPr sz="110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Hind Madurai"/>
                <a:ea typeface="Hind Madurai"/>
                <a:cs typeface="Hind Madurai"/>
                <a:sym typeface="Hind Madurai"/>
              </a:rPr>
              <a:t>* 14 estudiantes OPT-OUT </a:t>
            </a:r>
            <a:r>
              <a:rPr sz="11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aún NO se reflejan</a:t>
            </a:r>
            <a:r>
              <a:rPr sz="1100" b="0" i="0" u="none" strike="noStrike">
                <a:highlight>
                  <a:srgbClr val="FFFF00"/>
                </a:highlight>
                <a:latin typeface="Hind Madurai"/>
                <a:ea typeface="Hind Madurai"/>
                <a:cs typeface="Hind Madurai"/>
                <a:sym typeface="Hind Madurai"/>
              </a:rPr>
              <a:t> en los números de sección hasta la decisión de</a:t>
            </a:r>
            <a:r>
              <a:rPr sz="11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colocación escolar.</a:t>
            </a:r>
            <a:endParaRPr sz="1100"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7"/>
          <p:cNvSpPr txBox="1">
            <a:spLocks noGrp="1"/>
          </p:cNvSpPr>
          <p:nvPr>
            <p:ph type="title"/>
          </p:nvPr>
        </p:nvSpPr>
        <p:spPr>
          <a:xfrm>
            <a:off x="274000" y="338833"/>
            <a:ext cx="11045600" cy="9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Proyecciones </a:t>
            </a:r>
            <a:r>
              <a:rPr sz="17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 matrícula de secundaria 2024-25 (a partir del 3/1/2024)</a:t>
            </a:r>
            <a:endParaRPr/>
          </a:p>
        </p:txBody>
      </p:sp>
      <p:pic>
        <p:nvPicPr>
          <p:cNvPr id="838" name="Google Shape;83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0325" y="5561126"/>
            <a:ext cx="1064075" cy="1064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9" name="Google Shape;839;p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33289"/>
              </p:ext>
            </p:extLst>
          </p:nvPr>
        </p:nvGraphicFramePr>
        <p:xfrm>
          <a:off x="493100" y="1669556"/>
          <a:ext cx="10607275" cy="4578430"/>
        </p:xfrm>
        <a:graphic>
          <a:graphicData uri="http://schemas.openxmlformats.org/drawingml/2006/table">
            <a:tbl>
              <a:tblPr>
                <a:noFill/>
                <a:tableStyleId>{BA132345-CA19-4F49-BDE3-345965CB726D}</a:tableStyleId>
              </a:tblPr>
              <a:tblGrid>
                <a:gridCol w="21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0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0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605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INSCRIPCIÓN EN </a:t>
                      </a:r>
                      <a:r>
                        <a:rPr sz="1500" b="1" i="1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FLMS</a:t>
                      </a:r>
                      <a:r>
                        <a:rPr sz="1500" b="1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2023-2024</a:t>
                      </a:r>
                      <a:endParaRPr sz="15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1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 PROYECTADA DE FLMS</a:t>
                      </a:r>
                      <a:r>
                        <a:rPr sz="1500" b="1" i="1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2024-2025</a:t>
                      </a:r>
                      <a:endParaRPr sz="15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GRADO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GRADO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</a:t>
                      </a:r>
                      <a:r>
                        <a:rPr lang="en-US" sz="16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sz="16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studiantes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777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</a:t>
                      </a:r>
                      <a:r>
                        <a:rPr sz="16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estudiantes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5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INSCRIPCIÓN </a:t>
                      </a:r>
                      <a:r>
                        <a:rPr sz="1500" b="1" i="1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FLHS</a:t>
                      </a:r>
                      <a:r>
                        <a:rPr sz="1500" b="1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2023-2024 </a:t>
                      </a:r>
                      <a:r>
                        <a:rPr sz="1500" b="0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(incluido Hillside)</a:t>
                      </a:r>
                      <a:endParaRPr sz="1500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1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 PROYECTADA DE FLHS</a:t>
                      </a:r>
                      <a:r>
                        <a:rPr sz="1500" b="1" i="1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2024-2025 (incluido Hillside)</a:t>
                      </a:r>
                      <a:endParaRPr sz="15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GRADO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GRADO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estudiantes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1,202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estudiantes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1,188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 TOTAL SECUNDARIA 23-24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1,979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 TOTAL </a:t>
                      </a:r>
                      <a:r>
                        <a:rPr sz="1500" b="1" i="1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PROYECTADA</a:t>
                      </a:r>
                      <a:b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sz="15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24-25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1,948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Reducciones</a:t>
            </a:r>
            <a:r>
              <a:rPr sz="40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de personal, </a:t>
            </a: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desgaste</a:t>
            </a:r>
            <a:r>
              <a:rPr sz="40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, </a:t>
            </a: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exceso</a:t>
            </a:r>
            <a:endParaRPr sz="4000" dirty="0"/>
          </a:p>
        </p:txBody>
      </p:sp>
      <p:sp>
        <p:nvSpPr>
          <p:cNvPr id="845" name="Google Shape;845;p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14</a:t>
            </a:r>
            <a:endParaRPr/>
          </a:p>
        </p:txBody>
      </p:sp>
      <p:graphicFrame>
        <p:nvGraphicFramePr>
          <p:cNvPr id="846" name="Google Shape;846;p78"/>
          <p:cNvGraphicFramePr>
            <a:graphicFrameLocks noGrp="1"/>
          </p:cNvGraphicFramePr>
          <p:nvPr/>
        </p:nvGraphicFramePr>
        <p:xfrm>
          <a:off x="522300" y="1805900"/>
          <a:ext cx="10287000" cy="2133480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Reducciones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Desgaste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Exceso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23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Profesorado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19.6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10.6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9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23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Ayudantes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7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0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7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23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Administradores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</a:t>
                      </a:r>
                      <a:endParaRPr sz="230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0</a:t>
                      </a:r>
                      <a:endParaRPr sz="2300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47" name="Google Shape;847;p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36973"/>
              </p:ext>
            </p:extLst>
          </p:nvPr>
        </p:nvGraphicFramePr>
        <p:xfrm>
          <a:off x="522300" y="4267075"/>
          <a:ext cx="10287000" cy="2133480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Reducciones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Desgaste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Exceso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3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Primaria</a:t>
                      </a:r>
                      <a:endParaRPr sz="2300" b="1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Secundari</a:t>
                      </a:r>
                      <a:r>
                        <a:rPr lang="en-US" sz="23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</a:t>
                      </a:r>
                      <a:endParaRPr sz="2300" b="1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7.4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4.2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2.2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Encore/Distrito</a:t>
                      </a:r>
                      <a:endParaRPr sz="23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7.2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3.4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4.8</a:t>
                      </a:r>
                      <a:endParaRPr sz="19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9"/>
          <p:cNvSpPr txBox="1">
            <a:spLocks noGrp="1"/>
          </p:cNvSpPr>
          <p:nvPr>
            <p:ph type="title"/>
          </p:nvPr>
        </p:nvSpPr>
        <p:spPr>
          <a:xfrm>
            <a:off x="533400" y="439048"/>
            <a:ext cx="11049000" cy="5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43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Proyecciones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del </a:t>
            </a:r>
            <a:r>
              <a:rPr sz="43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tamaño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las </a:t>
            </a:r>
            <a:r>
              <a:rPr sz="43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clases</a:t>
            </a:r>
            <a:r>
              <a:rPr sz="4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FLMS</a:t>
            </a:r>
            <a:endParaRPr dirty="0"/>
          </a:p>
        </p:txBody>
      </p:sp>
      <p:graphicFrame>
        <p:nvGraphicFramePr>
          <p:cNvPr id="853" name="Google Shape;853;p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29997"/>
              </p:ext>
            </p:extLst>
          </p:nvPr>
        </p:nvGraphicFramePr>
        <p:xfrm>
          <a:off x="1826875" y="1323675"/>
          <a:ext cx="7200100" cy="3669345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21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Proyecciones para FLMS 2024-2025</a:t>
                      </a:r>
                      <a:endParaRPr sz="2400"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</a:t>
                      </a:r>
                      <a:endParaRPr sz="24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6</a:t>
                      </a:r>
                      <a:endParaRPr sz="24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7</a:t>
                      </a:r>
                      <a:endParaRPr sz="24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Grado 8</a:t>
                      </a:r>
                      <a:endParaRPr sz="24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Inscripción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231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274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255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Tamaño</a:t>
                      </a:r>
                      <a:r>
                        <a:rPr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de </a:t>
                      </a:r>
                      <a:r>
                        <a:rPr sz="1900" b="0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clase</a:t>
                      </a:r>
                      <a:r>
                        <a:rPr lang="en-US"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</a:t>
                      </a:r>
                      <a:r>
                        <a:rPr lang="en-US" sz="1900" b="0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promedio</a:t>
                      </a:r>
                      <a:r>
                        <a:rPr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*</a:t>
                      </a:r>
                      <a:endParaRPr sz="19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19-20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21-22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21-22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# </a:t>
                      </a:r>
                      <a:r>
                        <a:rPr lang="en-US"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de </a:t>
                      </a:r>
                      <a:r>
                        <a:rPr sz="1900" b="0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Secciones</a:t>
                      </a:r>
                      <a:endParaRPr sz="19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12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13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12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FTE</a:t>
                      </a:r>
                      <a:r>
                        <a:rPr sz="19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TOTAL</a:t>
                      </a:r>
                      <a:endParaRPr sz="19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10.0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10.0</a:t>
                      </a:r>
                      <a:endParaRPr sz="19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10.0</a:t>
                      </a:r>
                      <a:endParaRPr sz="19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54" name="Google Shape;854;p79"/>
          <p:cNvSpPr txBox="1"/>
          <p:nvPr/>
        </p:nvSpPr>
        <p:spPr>
          <a:xfrm>
            <a:off x="1826867" y="4931100"/>
            <a:ext cx="720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* El </a:t>
            </a:r>
            <a:r>
              <a:rPr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tamaño</a:t>
            </a: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promedio</a:t>
            </a: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 </a:t>
            </a:r>
            <a:r>
              <a:rPr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clase</a:t>
            </a:r>
            <a:r>
              <a:rPr lang="en-US"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</a:t>
            </a: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representa</a:t>
            </a: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un </a:t>
            </a:r>
            <a:r>
              <a:rPr sz="2400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modelo</a:t>
            </a:r>
            <a:r>
              <a:rPr sz="2400"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de 2 1/2 casas</a:t>
            </a: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0"/>
          <p:cNvSpPr txBox="1">
            <a:spLocks noGrp="1"/>
          </p:cNvSpPr>
          <p:nvPr>
            <p:ph type="title"/>
          </p:nvPr>
        </p:nvSpPr>
        <p:spPr>
          <a:xfrm>
            <a:off x="415600" y="593377"/>
            <a:ext cx="11360700" cy="9432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4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  <a:ea typeface="Archivo"/>
                <a:cs typeface="Archivo"/>
                <a:sym typeface="Archivo"/>
              </a:rPr>
              <a:t>Reducciones (-) $3,423,000</a:t>
            </a:r>
            <a:endParaRPr sz="4800" b="1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60" name="Google Shape;860;p80"/>
          <p:cNvSpPr txBox="1">
            <a:spLocks noGrp="1"/>
          </p:cNvSpPr>
          <p:nvPr>
            <p:ph type="body" idx="1"/>
          </p:nvPr>
        </p:nvSpPr>
        <p:spPr>
          <a:xfrm>
            <a:off x="415600" y="1857783"/>
            <a:ext cx="5333100" cy="455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Programa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pasantías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	$323k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Modelo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casa FLMS 2 1/2 (2.0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$206k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Trabajo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Verano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para </a:t>
            </a:r>
            <a:r>
              <a:rPr lang="en-US"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Consejeros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$100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Ayudantes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primaria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(10.0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$363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Decanos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FLMS (.80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$96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Subdirector (FLHS)			$228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lang="en-US"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Primaria (5.0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$585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UDL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(1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0 </a:t>
            </a:r>
            <a:r>
              <a:rPr lang="en-US"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$109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RTI (1.0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$109 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ct val="44117"/>
              <a:buFont typeface="Arial"/>
              <a:buNone/>
            </a:pP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Arte (2.0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$218k</a:t>
            </a:r>
            <a:endParaRPr sz="34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861" name="Google Shape;861;p80"/>
          <p:cNvSpPr txBox="1">
            <a:spLocks noGrp="1"/>
          </p:cNvSpPr>
          <p:nvPr>
            <p:ph type="body" idx="2"/>
          </p:nvPr>
        </p:nvSpPr>
        <p:spPr>
          <a:xfrm>
            <a:off x="6443200" y="1857783"/>
            <a:ext cx="5333100" cy="455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Inglés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(1.0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$109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Estudios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Sociales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(.80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$87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Ciencia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Tecnología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 </a:t>
            </a:r>
            <a:r>
              <a:rPr lang="en-US"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$128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Idioma del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mundo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(.60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$72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Matemáticas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(1.0)			$109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Música (1.6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$156k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Física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(1.8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$196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Física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</a:t>
            </a: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Salud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      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$111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Consejeros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 (1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0 </a:t>
            </a:r>
            <a:r>
              <a:rPr lang="en-US" sz="13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$109 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i="1" dirty="0"/>
          </a:p>
        </p:txBody>
      </p:sp>
      <p:sp>
        <p:nvSpPr>
          <p:cNvPr id="862" name="Google Shape;862;p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16</a:t>
            </a:r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1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700" cy="1108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48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  <a:ea typeface="Archivo"/>
                <a:cs typeface="Archivo"/>
                <a:sym typeface="Archivo"/>
              </a:rPr>
              <a:t>Adiciones</a:t>
            </a:r>
            <a:r>
              <a:rPr sz="4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  <a:ea typeface="Archivo"/>
                <a:cs typeface="Archivo"/>
                <a:sym typeface="Archivo"/>
              </a:rPr>
              <a:t>(+) $2,158,000</a:t>
            </a:r>
            <a:r>
              <a:rPr sz="48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  <a:ea typeface="Archivo"/>
                <a:cs typeface="Archivo"/>
                <a:sym typeface="Archivo"/>
              </a:rPr>
              <a:t> </a:t>
            </a:r>
            <a:endParaRPr sz="4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68" name="Google Shape;868;p81"/>
          <p:cNvSpPr txBox="1">
            <a:spLocks noGrp="1"/>
          </p:cNvSpPr>
          <p:nvPr>
            <p:ph type="body" idx="1"/>
          </p:nvPr>
        </p:nvSpPr>
        <p:spPr>
          <a:xfrm>
            <a:off x="314000" y="1242333"/>
            <a:ext cx="5333200" cy="5373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obligatorios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:</a:t>
            </a:r>
            <a:endParaRPr sz="190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Maestr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Especial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$115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Asistentes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Instrucción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(2.0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$71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Ayudantes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(3.0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</a:t>
            </a:r>
            <a:r>
              <a:rPr lang="en-US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$90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ctr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Puestos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financiados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anteriormente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COVID:</a:t>
            </a:r>
            <a:endParaRPr sz="190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Maestros de Primaria (4.0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$483k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Especialista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Medios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Biblioteca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$131k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Profesor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- ESOL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  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$125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dirty="0"/>
          </a:p>
        </p:txBody>
      </p:sp>
      <p:sp>
        <p:nvSpPr>
          <p:cNvPr id="869" name="Google Shape;869;p81"/>
          <p:cNvSpPr txBox="1">
            <a:spLocks noGrp="1"/>
          </p:cNvSpPr>
          <p:nvPr>
            <p:ph type="body" idx="2"/>
          </p:nvPr>
        </p:nvSpPr>
        <p:spPr>
          <a:xfrm>
            <a:off x="6202800" y="1242400"/>
            <a:ext cx="5768400" cy="5373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Instructor de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alfabetización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$156k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MTSS (1.0 EJC)			$156k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Coordinador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Primaria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$156k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Enfermera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flotante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		$115k *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Asistente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Director Atlético (1.0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fte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$145k 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certificación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IA		$330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**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Enlace </a:t>
            </a:r>
            <a:r>
              <a:rPr lang="en-US"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Comunitaria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 la Policía 		$85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endParaRPr sz="1600" i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ct val="0"/>
              </a:spcAft>
              <a:buNone/>
            </a:pP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*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Contratad</a:t>
            </a:r>
            <a:r>
              <a:rPr lang="en-US"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</a:t>
            </a: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</a:t>
            </a: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el</a:t>
            </a: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año</a:t>
            </a: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escolar '23-'24</a:t>
            </a:r>
            <a:endParaRPr sz="1600" i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**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Aproximadamente</a:t>
            </a:r>
            <a:r>
              <a:rPr sz="1600" b="0" i="1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50 </a:t>
            </a:r>
            <a:r>
              <a:rPr sz="1600" b="0" i="1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empleados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Reimaginación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y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dimensionamiento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adecuado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875" name="Google Shape;875;p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18</a:t>
            </a:r>
            <a:endParaRPr/>
          </a:p>
        </p:txBody>
      </p:sp>
      <p:sp>
        <p:nvSpPr>
          <p:cNvPr id="876" name="Google Shape;876;p82"/>
          <p:cNvSpPr txBox="1"/>
          <p:nvPr/>
        </p:nvSpPr>
        <p:spPr>
          <a:xfrm>
            <a:off x="538700" y="2154775"/>
            <a:ext cx="1059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877" name="Google Shape;877;p82"/>
          <p:cNvSpPr txBox="1">
            <a:spLocks noGrp="1"/>
          </p:cNvSpPr>
          <p:nvPr>
            <p:ph type="body" idx="1"/>
          </p:nvPr>
        </p:nvSpPr>
        <p:spPr>
          <a:xfrm>
            <a:off x="415600" y="1981200"/>
            <a:ext cx="11471600" cy="440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Mantener clases pequeñas, especiales y enriquecimiento después de la escuela; Agiliza las ofertas especiales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Mantener el programa de medios bibliotecarios; Puestos de bibliotecarios alineados con la matrícula</a:t>
            </a:r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dirty="0">
                <a:highlight>
                  <a:srgbClr val="000000">
                    <a:alpha val="0"/>
                  </a:srgbClr>
                </a:highlight>
              </a:rPr>
              <a:t>Mantener Educación Especial, ESOL, y Apoyo Estratificado; con facultad para cumplir los requisitos 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5 puestos de Coordinadora de Primaria reducidos; crear un puesto de Coordinadora para el distrito entero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Ayudantes reducidos por una fórmula (aprox. 2 por escuela)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4 Posiciones de Título 1 movidas del Título I y agregadas al Fondo General para pasar de suplantar a complementar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Añadir un Policía Comunitaria .5</a:t>
            </a:r>
            <a:endParaRPr lang="es-AR"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lang="es-AR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Agregar un entrenador de alfabetización en todo el distrito (también apoyará a la escuela intermedia)</a:t>
            </a:r>
            <a:endParaRPr lang="es-AR" sz="2000" dirty="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lang="es-AR" dirty="0"/>
          </a:p>
        </p:txBody>
      </p:sp>
      <p:sp>
        <p:nvSpPr>
          <p:cNvPr id="878" name="Google Shape;878;p82"/>
          <p:cNvSpPr txBox="1">
            <a:spLocks noGrp="1"/>
          </p:cNvSpPr>
          <p:nvPr>
            <p:ph type="subTitle" idx="2"/>
          </p:nvPr>
        </p:nvSpPr>
        <p:spPr>
          <a:xfrm>
            <a:off x="415600" y="1356867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Primaria</a:t>
            </a:r>
            <a:endParaRPr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Reimaginación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y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dimensionamiento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adecuado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884" name="Google Shape;884;p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19</a:t>
            </a:r>
            <a:endParaRPr/>
          </a:p>
        </p:txBody>
      </p:sp>
      <p:sp>
        <p:nvSpPr>
          <p:cNvPr id="885" name="Google Shape;885;p83"/>
          <p:cNvSpPr txBox="1"/>
          <p:nvPr/>
        </p:nvSpPr>
        <p:spPr>
          <a:xfrm>
            <a:off x="538700" y="2154775"/>
            <a:ext cx="1059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886" name="Google Shape;886;p83"/>
          <p:cNvSpPr txBox="1">
            <a:spLocks noGrp="1"/>
          </p:cNvSpPr>
          <p:nvPr>
            <p:ph type="body" idx="1"/>
          </p:nvPr>
        </p:nvSpPr>
        <p:spPr>
          <a:xfrm>
            <a:off x="488141" y="1592650"/>
            <a:ext cx="11133900" cy="393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700" dirty="0"/>
          </a:p>
          <a:p>
            <a:pPr marL="457200" lvl="0" indent="-400050" algn="l" rtl="0">
              <a:spcBef>
                <a:spcPts val="2100"/>
              </a:spcBef>
              <a:spcAft>
                <a:spcPct val="0"/>
              </a:spcAft>
              <a:buSzPts val="2700"/>
              <a:buChar char="●"/>
            </a:pP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Creación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un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modelo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sostenible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"2 1/2 casas":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mejora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eficiencia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del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tamaño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clase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al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tiempo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que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mantiene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manera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sostenible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integridad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del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modelo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equipo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.</a:t>
            </a:r>
            <a:endParaRPr sz="2700" dirty="0"/>
          </a:p>
          <a:p>
            <a:pPr marL="457200" lvl="0" indent="-400050" algn="l" rtl="0">
              <a:spcBef>
                <a:spcPct val="0"/>
              </a:spcBef>
              <a:spcAft>
                <a:spcPct val="0"/>
              </a:spcAft>
              <a:buSzPts val="2700"/>
              <a:buChar char="●"/>
            </a:pP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Reducir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2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puestos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decano</a:t>
            </a:r>
            <a:endParaRPr sz="2700" dirty="0"/>
          </a:p>
          <a:p>
            <a:pPr marL="457200" lvl="0" indent="-400050" algn="l" rtl="0">
              <a:spcBef>
                <a:spcPct val="0"/>
              </a:spcBef>
              <a:spcAft>
                <a:spcPct val="0"/>
              </a:spcAft>
              <a:buSzPts val="2700"/>
              <a:buChar char="●"/>
            </a:pP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las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asignaturas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optativas</a:t>
            </a:r>
            <a:r>
              <a:rPr sz="27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y co-</a:t>
            </a:r>
            <a:r>
              <a:rPr sz="27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curriculares</a:t>
            </a:r>
            <a:endParaRPr sz="2700" dirty="0"/>
          </a:p>
          <a:p>
            <a:pPr marL="457200" lvl="0" indent="0" algn="l" rtl="0">
              <a:spcBef>
                <a:spcPts val="210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887" name="Google Shape;887;p83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Intermedia</a:t>
            </a:r>
            <a:endParaRPr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6"/>
          <p:cNvSpPr txBox="1">
            <a:spLocks noGrp="1"/>
          </p:cNvSpPr>
          <p:nvPr>
            <p:ph type="title"/>
          </p:nvPr>
        </p:nvSpPr>
        <p:spPr>
          <a:xfrm>
            <a:off x="1634800" y="593375"/>
            <a:ext cx="988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4800" b="1" i="0" u="none" strike="noStrike">
                <a:highlight>
                  <a:srgbClr val="000000">
                    <a:alpha val="0"/>
                  </a:srgbClr>
                </a:highlight>
                <a:latin typeface="Archivo"/>
              </a:rPr>
              <a:t>Misión de BCSD</a:t>
            </a:r>
            <a:endParaRPr/>
          </a:p>
        </p:txBody>
      </p:sp>
      <p:sp>
        <p:nvSpPr>
          <p:cNvPr id="741" name="Google Shape;741;p66"/>
          <p:cNvSpPr txBox="1">
            <a:spLocks noGrp="1"/>
          </p:cNvSpPr>
          <p:nvPr>
            <p:ph type="body" idx="1"/>
          </p:nvPr>
        </p:nvSpPr>
        <p:spPr>
          <a:xfrm>
            <a:off x="961450" y="2962825"/>
            <a:ext cx="10553700" cy="325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Reconocemos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a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cada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niño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un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individuo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con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potencial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lograr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lo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mejor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sí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mismo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. Estamos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comprometidos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a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guiar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a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nuestros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estudiantes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sus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viajes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educativos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únicos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fomentando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sus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habilidades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lang="en-US"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promoviendo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mentalidad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crecimiento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al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tiempo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que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desafiamos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apoyamos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su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desarrollo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académico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fomentamos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su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bienestar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socioemocional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físico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.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Celebramos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diversidad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un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entorno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aprendizaje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inclusivo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respeto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por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demás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componentes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importantes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del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desarrollo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ciudadanos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globales</a:t>
            </a:r>
            <a:r>
              <a:rPr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.</a:t>
            </a:r>
            <a:endParaRPr sz="2600" dirty="0"/>
          </a:p>
        </p:txBody>
      </p:sp>
      <p:sp>
        <p:nvSpPr>
          <p:cNvPr id="742" name="Google Shape;742;p66"/>
          <p:cNvSpPr txBox="1">
            <a:spLocks noGrp="1"/>
          </p:cNvSpPr>
          <p:nvPr>
            <p:ph type="subTitle" idx="2"/>
          </p:nvPr>
        </p:nvSpPr>
        <p:spPr>
          <a:xfrm>
            <a:off x="872225" y="1729075"/>
            <a:ext cx="10643100" cy="97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36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</a:rPr>
              <a:t>Inspirando y desafiando a nuestros estudiantes</a:t>
            </a:r>
            <a:endParaRPr sz="3600" b="1"/>
          </a:p>
        </p:txBody>
      </p:sp>
      <p:pic>
        <p:nvPicPr>
          <p:cNvPr id="743" name="Google Shape;74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453" y="385175"/>
            <a:ext cx="1784972" cy="9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</a:t>
            </a:r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Reimaginación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y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dimensionamiento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adecuado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893" name="Google Shape;893;p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20</a:t>
            </a:r>
            <a:endParaRPr/>
          </a:p>
        </p:txBody>
      </p:sp>
      <p:sp>
        <p:nvSpPr>
          <p:cNvPr id="894" name="Google Shape;894;p84"/>
          <p:cNvSpPr txBox="1"/>
          <p:nvPr/>
        </p:nvSpPr>
        <p:spPr>
          <a:xfrm>
            <a:off x="538700" y="2154775"/>
            <a:ext cx="1059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895" name="Google Shape;895;p84"/>
          <p:cNvSpPr txBox="1">
            <a:spLocks noGrp="1"/>
          </p:cNvSpPr>
          <p:nvPr>
            <p:ph type="body" idx="1"/>
          </p:nvPr>
        </p:nvSpPr>
        <p:spPr>
          <a:xfrm>
            <a:off x="490200" y="2057400"/>
            <a:ext cx="11145000" cy="428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93700" algn="l" rtl="0">
              <a:spcBef>
                <a:spcPct val="0"/>
              </a:spcBef>
              <a:spcAft>
                <a:spcPct val="0"/>
              </a:spcAft>
              <a:buSzPts val="2600"/>
              <a:buChar char="●"/>
            </a:pP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personal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cursos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básicos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; </a:t>
            </a:r>
            <a:r>
              <a:rPr lang="en-US"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amaño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estimado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las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clases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: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promedio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máximo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aprox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. 25</a:t>
            </a:r>
            <a:endParaRPr sz="2600" dirty="0"/>
          </a:p>
          <a:p>
            <a:pPr marL="457200" lvl="0" indent="-393700" algn="l" rtl="0">
              <a:spcBef>
                <a:spcPct val="0"/>
              </a:spcBef>
              <a:spcAft>
                <a:spcPct val="0"/>
              </a:spcAft>
              <a:buSzPts val="2600"/>
              <a:buChar char="●"/>
            </a:pPr>
            <a:r>
              <a:rPr lang="en-US"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educción</a:t>
            </a:r>
            <a:r>
              <a:rPr lang="en-US"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lang="en-US"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ligera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número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secciones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optativas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ofrecidas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;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mantenimiento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integridad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programas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optativos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;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Atletismo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actividades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co-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curriculares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mantenidas</a:t>
            </a:r>
            <a:endParaRPr sz="2600" dirty="0"/>
          </a:p>
          <a:p>
            <a:pPr marL="457200" lvl="0" indent="-393700" algn="l" rtl="0">
              <a:spcBef>
                <a:spcPct val="0"/>
              </a:spcBef>
              <a:spcAft>
                <a:spcPct val="0"/>
              </a:spcAft>
              <a:buSzPts val="2600"/>
              <a:buChar char="●"/>
            </a:pP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1 Subdirector </a:t>
            </a:r>
            <a:r>
              <a:rPr lang="en-US"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FTE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reducido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por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desgaste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;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cargos de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Decano</a:t>
            </a:r>
            <a:endParaRPr sz="2600" dirty="0"/>
          </a:p>
          <a:p>
            <a:pPr marL="457200" lvl="0" indent="-393700" algn="l" rtl="0">
              <a:spcBef>
                <a:spcPct val="0"/>
              </a:spcBef>
              <a:spcAft>
                <a:spcPct val="0"/>
              </a:spcAft>
              <a:buSzPts val="2600"/>
              <a:buChar char="●"/>
            </a:pP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Añadir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1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Profesor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FTE ESOL</a:t>
            </a:r>
            <a:endParaRPr sz="2600" dirty="0"/>
          </a:p>
          <a:p>
            <a:pPr marL="457200" lvl="0" indent="-393700" algn="l" rtl="0">
              <a:spcBef>
                <a:spcPct val="0"/>
              </a:spcBef>
              <a:spcAft>
                <a:spcPct val="0"/>
              </a:spcAft>
              <a:buSzPts val="2600"/>
              <a:buChar char="●"/>
            </a:pP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Un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puesto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consejero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reducido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por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desgaste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manteniendo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proporción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6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aproximadamente</a:t>
            </a:r>
            <a:r>
              <a:rPr sz="2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183/1 </a:t>
            </a:r>
            <a:endParaRPr sz="2600" dirty="0"/>
          </a:p>
          <a:p>
            <a:pPr marL="457200" lvl="0" indent="0" algn="l" rtl="0">
              <a:spcBef>
                <a:spcPts val="2100"/>
              </a:spcBef>
              <a:spcAft>
                <a:spcPct val="0"/>
              </a:spcAft>
              <a:buNone/>
            </a:pPr>
            <a:endParaRPr sz="2600" dirty="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896" name="Google Shape;896;p84"/>
          <p:cNvSpPr txBox="1">
            <a:spLocks noGrp="1"/>
          </p:cNvSpPr>
          <p:nvPr>
            <p:ph type="subTitle" idx="2"/>
          </p:nvPr>
        </p:nvSpPr>
        <p:spPr>
          <a:xfrm>
            <a:off x="490200" y="1419883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3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Escuela </a:t>
            </a:r>
            <a:r>
              <a:rPr sz="3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secundaria</a:t>
            </a:r>
            <a:endParaRPr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Reimaginación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y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dimensionamiento</a:t>
            </a:r>
            <a:r>
              <a:rPr sz="3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adecuado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02" name="Google Shape;902;p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21</a:t>
            </a:r>
            <a:endParaRPr/>
          </a:p>
        </p:txBody>
      </p:sp>
      <p:sp>
        <p:nvSpPr>
          <p:cNvPr id="903" name="Google Shape;903;p85"/>
          <p:cNvSpPr txBox="1"/>
          <p:nvPr/>
        </p:nvSpPr>
        <p:spPr>
          <a:xfrm>
            <a:off x="538700" y="2154775"/>
            <a:ext cx="1059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04" name="Google Shape;904;p85"/>
          <p:cNvSpPr txBox="1">
            <a:spLocks noGrp="1"/>
          </p:cNvSpPr>
          <p:nvPr>
            <p:ph type="body" idx="1"/>
          </p:nvPr>
        </p:nvSpPr>
        <p:spPr>
          <a:xfrm>
            <a:off x="415600" y="1828800"/>
            <a:ext cx="10991100" cy="428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2750" algn="l" rtl="0">
              <a:spcBef>
                <a:spcPct val="0"/>
              </a:spcBef>
              <a:spcAft>
                <a:spcPct val="0"/>
              </a:spcAft>
              <a:buSzPts val="2900"/>
              <a:buChar char="●"/>
            </a:pP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Se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suprimió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puesto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Coordinador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RTI;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Establecimiento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posición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del MTSS</a:t>
            </a:r>
            <a:endParaRPr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Diseño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Universal para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Aprendizaje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Coordinador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(DUA);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posición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Tecnología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Asistencia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(para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apoyar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servicios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obligatorios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)</a:t>
            </a:r>
            <a:endParaRPr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Coordinador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Salud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Educación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Física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reducido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por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desgaste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;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crear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un Director Atlético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Asistente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para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las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funciones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reducir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costos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agregar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flexibilidad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endParaRPr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Agregue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enfermeras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rotativas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con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sede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MKES y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disponibles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todo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distrito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según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sea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necesario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endParaRPr sz="2000" dirty="0"/>
          </a:p>
          <a:p>
            <a:pPr marL="457200" lvl="0" indent="-387350" algn="l" rtl="0">
              <a:spcBef>
                <a:spcPct val="0"/>
              </a:spcBef>
              <a:spcAft>
                <a:spcPct val="0"/>
              </a:spcAft>
              <a:buSzPts val="2500"/>
              <a:buChar char="●"/>
            </a:pP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seguridad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, la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protección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y la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supervisión</a:t>
            </a:r>
            <a:endParaRPr sz="2000" dirty="0"/>
          </a:p>
        </p:txBody>
      </p:sp>
      <p:sp>
        <p:nvSpPr>
          <p:cNvPr id="905" name="Google Shape;905;p85"/>
          <p:cNvSpPr txBox="1">
            <a:spLocks noGrp="1"/>
          </p:cNvSpPr>
          <p:nvPr>
            <p:ph type="subTitle" idx="2"/>
          </p:nvPr>
        </p:nvSpPr>
        <p:spPr>
          <a:xfrm>
            <a:off x="461674" y="1312675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Por </a:t>
            </a:r>
            <a:r>
              <a:rPr sz="3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el</a:t>
            </a:r>
            <a:r>
              <a:rPr sz="3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distrito</a:t>
            </a:r>
            <a:endParaRPr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800" b="1" i="0" u="none" strike="noStrike">
                <a:highlight>
                  <a:srgbClr val="000000">
                    <a:alpha val="0"/>
                  </a:srgbClr>
                </a:highlight>
                <a:latin typeface="Archivo"/>
              </a:rPr>
              <a:t>Detalle del presupuesto</a:t>
            </a:r>
            <a:endParaRPr/>
          </a:p>
        </p:txBody>
      </p:sp>
      <p:sp>
        <p:nvSpPr>
          <p:cNvPr id="911" name="Google Shape;911;p86"/>
          <p:cNvSpPr txBox="1"/>
          <p:nvPr/>
        </p:nvSpPr>
        <p:spPr>
          <a:xfrm>
            <a:off x="2691363" y="2874900"/>
            <a:ext cx="5994000" cy="10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26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60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2024-25</a:t>
            </a:r>
            <a:r>
              <a:rPr sz="48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sz="4800" b="1"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912" name="Google Shape;91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878" y="4804050"/>
            <a:ext cx="1784972" cy="9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22</a:t>
            </a:r>
            <a:endParaRPr/>
          </a:p>
        </p:txBody>
      </p:sp>
      <p:sp>
        <p:nvSpPr>
          <p:cNvPr id="914" name="Google Shape;914;p86"/>
          <p:cNvSpPr txBox="1">
            <a:spLocks noGrp="1"/>
          </p:cNvSpPr>
          <p:nvPr>
            <p:ph type="body" idx="1"/>
          </p:nvPr>
        </p:nvSpPr>
        <p:spPr>
          <a:xfrm>
            <a:off x="4396725" y="4650750"/>
            <a:ext cx="2583300" cy="12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915" name="Google Shape;915;p86"/>
          <p:cNvSpPr txBox="1">
            <a:spLocks noGrp="1"/>
          </p:cNvSpPr>
          <p:nvPr>
            <p:ph type="subTitle" idx="2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23</a:t>
            </a:r>
            <a:endParaRPr/>
          </a:p>
        </p:txBody>
      </p:sp>
      <p:sp>
        <p:nvSpPr>
          <p:cNvPr id="921" name="Google Shape;921;p87"/>
          <p:cNvSpPr txBox="1">
            <a:spLocks noGrp="1"/>
          </p:cNvSpPr>
          <p:nvPr>
            <p:ph type="title"/>
          </p:nvPr>
        </p:nvSpPr>
        <p:spPr>
          <a:xfrm>
            <a:off x="415600" y="150922"/>
            <a:ext cx="90009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27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Presupuesto</a:t>
            </a:r>
            <a:r>
              <a:rPr sz="27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27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por</a:t>
            </a:r>
            <a:r>
              <a:rPr sz="27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27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componente</a:t>
            </a:r>
            <a:endParaRPr sz="2700" dirty="0"/>
          </a:p>
        </p:txBody>
      </p:sp>
      <p:sp>
        <p:nvSpPr>
          <p:cNvPr id="922" name="Google Shape;922;p87"/>
          <p:cNvSpPr txBox="1">
            <a:spLocks noGrp="1"/>
          </p:cNvSpPr>
          <p:nvPr>
            <p:ph type="body" idx="1"/>
          </p:nvPr>
        </p:nvSpPr>
        <p:spPr>
          <a:xfrm>
            <a:off x="415600" y="796600"/>
            <a:ext cx="11395400" cy="348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</a:t>
            </a:r>
            <a:r>
              <a:rPr lang="en-US" sz="2000" dirty="0">
                <a:highlight>
                  <a:srgbClr val="000000">
                    <a:alpha val="0"/>
                  </a:srgbClr>
                </a:highlight>
              </a:rPr>
              <a:t>               </a:t>
            </a:r>
            <a:r>
              <a:rPr lang="en-US" sz="1800" dirty="0">
                <a:highlight>
                  <a:srgbClr val="000000">
                    <a:alpha val="0"/>
                  </a:srgbClr>
                </a:highlight>
              </a:rPr>
              <a:t>        </a:t>
            </a:r>
            <a:r>
              <a:rPr sz="18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'23-'24			'24-'25			</a:t>
            </a:r>
            <a:r>
              <a:rPr sz="18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Aument</a:t>
            </a:r>
            <a:r>
              <a:rPr lang="en-US" sz="18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o</a:t>
            </a:r>
            <a:endParaRPr sz="1800" b="1" dirty="0"/>
          </a:p>
          <a:p>
            <a:pPr marL="1828800" lvl="0" indent="457200" algn="l" rtl="0">
              <a:lnSpc>
                <a:spcPct val="5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Presupuesto</a:t>
            </a:r>
            <a:r>
              <a:rPr sz="18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		</a:t>
            </a:r>
            <a:r>
              <a:rPr sz="18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Presupuesto</a:t>
            </a:r>
            <a:r>
              <a:rPr sz="18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	(</a:t>
            </a:r>
            <a:r>
              <a:rPr sz="18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Disminución</a:t>
            </a:r>
            <a:r>
              <a:rPr sz="18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)</a:t>
            </a:r>
            <a:endParaRPr sz="1800" b="1" u="sng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Soporte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 General		$14,295,960 		$14,517,135 		$221,175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Instrucción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	$79,435,050 		$80,530,930 		$1,095,880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Transporte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	$9,587,505 		$9,552,150 		(35</a:t>
            </a:r>
            <a:r>
              <a:rPr lang="en-US"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,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355 </a:t>
            </a:r>
            <a:r>
              <a:rPr sz="1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dólares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No </a:t>
            </a:r>
            <a:r>
              <a:rPr sz="1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</a:rPr>
              <a:t>distribuido</a:t>
            </a:r>
            <a:r>
              <a:rPr sz="1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		$49,219,485 		$51,224,785 		$2,005,300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</a:rPr>
              <a:t>TOTAL			$152,538,000 		$155,825,000	 	$3,287,000 </a:t>
            </a:r>
            <a:endParaRPr sz="1800" b="1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923" name="Google Shape;92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325" y="4268987"/>
            <a:ext cx="3607700" cy="26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800" y="4281388"/>
            <a:ext cx="3607700" cy="25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24</a:t>
            </a:r>
            <a:endParaRPr/>
          </a:p>
        </p:txBody>
      </p:sp>
      <p:sp>
        <p:nvSpPr>
          <p:cNvPr id="930" name="Google Shape;930;p88"/>
          <p:cNvSpPr txBox="1">
            <a:spLocks noGrp="1"/>
          </p:cNvSpPr>
          <p:nvPr>
            <p:ph type="title"/>
          </p:nvPr>
        </p:nvSpPr>
        <p:spPr>
          <a:xfrm>
            <a:off x="0" y="206000"/>
            <a:ext cx="12192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37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 por objeto</a:t>
            </a:r>
            <a:endParaRPr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31" name="Google Shape;931;p88"/>
          <p:cNvSpPr txBox="1"/>
          <p:nvPr/>
        </p:nvSpPr>
        <p:spPr>
          <a:xfrm>
            <a:off x="1070950" y="969499"/>
            <a:ext cx="1051200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2023-2024		2024-2025		</a:t>
            </a:r>
            <a:r>
              <a:rPr lang="en-US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Aument</a:t>
            </a:r>
            <a:r>
              <a:rPr lang="en-US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</a:t>
            </a:r>
            <a:r>
              <a:rPr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</a:t>
            </a:r>
            <a:endParaRPr lang="en-US" sz="1600" b="1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n-US" sz="1600" b="1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lang="en-US" sz="1600" b="1" i="0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n-US" sz="1600" b="1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lang="en-US" sz="1600" b="1" i="0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             </a:t>
            </a:r>
            <a:r>
              <a:rPr lang="en-US" sz="1600" b="1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</a:t>
            </a:r>
            <a:r>
              <a:rPr lang="en-US" sz="1600" b="1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Disminución</a:t>
            </a:r>
            <a:r>
              <a:rPr lang="en-US" sz="1600" b="1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endParaRPr lang="en-US" sz="1600" b="1" u="sng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Salarios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 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$76,696,795 		$77,500,075 	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$803,280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Beneficios</a:t>
            </a: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para </a:t>
            </a: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empleados</a:t>
            </a:r>
            <a:r>
              <a:rPr lang="en-US" sz="1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0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$39,499,150 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$41,480,985 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$1,981,835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Contractual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6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$25,037,270 		$25,321,665 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$284,395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Equipo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$265,175 			$315,375 	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$50,200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Materiales</a:t>
            </a: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y </a:t>
            </a: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suministros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0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$1,319,275 	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$1,463,100	 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$143,825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Capital e </a:t>
            </a: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intereses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$9,000,335 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$9,023,800 	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$23,465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Transferencias</a:t>
            </a:r>
            <a:r>
              <a:rPr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interfondos</a:t>
            </a:r>
            <a:r>
              <a:rPr lang="en-US" sz="1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0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$720,000	 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$720,000 			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$0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Gastos</a:t>
            </a:r>
            <a:r>
              <a:rPr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total</a:t>
            </a:r>
            <a:r>
              <a:rPr lang="en-US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</a:t>
            </a:r>
            <a:r>
              <a:rPr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lang="en-US" sz="16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	</a:t>
            </a:r>
            <a:r>
              <a:rPr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$152,538,000 		$155,825,000 		</a:t>
            </a:r>
            <a:r>
              <a:rPr lang="en-US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$3,287,000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932" name="Google Shape;93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400" y="3976600"/>
            <a:ext cx="3574374" cy="26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025" y="3976600"/>
            <a:ext cx="3489400" cy="26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25</a:t>
            </a:r>
            <a:endParaRPr/>
          </a:p>
        </p:txBody>
      </p:sp>
      <p:sp>
        <p:nvSpPr>
          <p:cNvPr id="939" name="Google Shape;939;p89"/>
          <p:cNvSpPr txBox="1"/>
          <p:nvPr/>
        </p:nvSpPr>
        <p:spPr>
          <a:xfrm>
            <a:off x="5924275" y="101850"/>
            <a:ext cx="6104100" cy="659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3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3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'23-'24	'24-'25	</a:t>
            </a:r>
            <a:r>
              <a:rPr sz="13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Aument</a:t>
            </a:r>
            <a:r>
              <a:rPr lang="en-US" sz="13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</a:t>
            </a:r>
            <a:r>
              <a:rPr sz="13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	%</a:t>
            </a:r>
            <a:endParaRPr sz="13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Sección</a:t>
            </a:r>
            <a:r>
              <a:rPr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1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1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1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</a:t>
            </a:r>
            <a:r>
              <a:rPr sz="11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Disminución</a:t>
            </a:r>
            <a:r>
              <a:rPr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r>
              <a:rPr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</a:t>
            </a:r>
            <a:endParaRPr sz="110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Supervisión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Desarrollo Curricular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$526,965 	$541,705 	$14,740 	2.80%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Supervisión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Escolar	$4,277,975 	$4,338,075 	$60,100 	1.40%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Capacitación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$489,580 	$495,580 	US$ 6,000 	1.23%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Enseñanza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Escuela Regular	$41,209,840 	$41,247,250 	$37,410 	0.09%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Programas</a:t>
            </a:r>
            <a:r>
              <a:rPr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- </a:t>
            </a: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Especial</a:t>
            </a:r>
            <a:r>
              <a:rPr lang="en-US"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$18,589,680 	$18,837,190 	$247,510 	1.33%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Programa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ESL	$3,292,765	$3,288,005 	(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4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760)	-0.14%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Ocupacional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$954,085 	$1,233,945 	$279,860 	29.33%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Biblioteca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Escolar	$757,730	$832,175 	$74,445 	9.82%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Televisión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Educativa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$24,385 	$24,385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Instrucción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Asistida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Computadora</a:t>
            </a:r>
            <a:r>
              <a:rPr lang="en-US"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$2,592,465 	$2,759,955 	$167,490 	6.46%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PPS/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Asistencia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	$357,720 	$441,860 	$84,140 	23.52%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Orientación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$2,019,105 	$1,855,045 	(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164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060)	-8.13%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salud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$856,590 	$964,585 	$107,995 	12.61%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Psicológicos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$1,536,840 	$1,585,070 	$48,230 	3.14%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Trabajo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Social	$806,035 	$838,980 	$32,945 	4.09%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Actividades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co-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curriculares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$ 200.000 	$ 200.000 	$0	 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Atletismo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Interescolar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$943,290 	$1,047,125 	$103,835 	11.01%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Instrucción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Total	$79,435,050 	$80,530,930 	$1,095,880 	1.38%</a:t>
            </a: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Transporte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Distrital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$216,125 	$220,585 	$4,460 	2.06%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Transporte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contrato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$9,366,880 	$9,327,065 	(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39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815)	-0.43%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Transporte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- BOCES	$ 4,500	$ 4,500	$0	 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Transporte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total	$9,587,505 	$9,552,150 	(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35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355)	-0.37%</a:t>
            </a: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Beneficios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para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empleados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$39,499,150 	$41,480,985 	$1,981,835 	5.02%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deuda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$9,000,335 	$9,023,800 	$23,465 	0.26%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Transferencias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$720,000 	$720,000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Total no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distribuido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$49,219,485 	$51,224,785 	$2,005,300 	4.07%</a:t>
            </a: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 TOTAL	$152,538,000 	$155,825,000 	$3,287,000 	2.15%</a:t>
            </a:r>
            <a:endParaRPr sz="115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40" name="Google Shape;940;p89"/>
          <p:cNvSpPr txBox="1"/>
          <p:nvPr/>
        </p:nvSpPr>
        <p:spPr>
          <a:xfrm>
            <a:off x="102100" y="103025"/>
            <a:ext cx="5719200" cy="64090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'23-'2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4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'24-'25	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Aument</a:t>
            </a:r>
            <a:r>
              <a:rPr lang="en-US"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	%</a:t>
            </a:r>
            <a:endParaRPr lang="es-ES"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Sección de Presupuesto</a:t>
            </a:r>
            <a:r>
              <a:rPr lang="es-ES" sz="12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s-ES"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lang="es-ES"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s-ES"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lang="es-ES"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s-ES"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(Disminución)</a:t>
            </a:r>
            <a:r>
              <a:rPr lang="es-ES" sz="11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s-ES" sz="11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</a:t>
            </a:r>
            <a:endParaRPr lang="es-ES" sz="110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Junta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$28,425 	$28,425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Secretari</a:t>
            </a:r>
            <a:r>
              <a:rPr lang="en-US"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Distrito	$17,465 	$17,465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Reunión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Distrito	$25,225 	$29,100 	$3,875 	15.36%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Administrador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Escuela</a:t>
            </a: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$398,405 	$400,300 	$1,895	 0.48%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Administración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Empresas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$903,580 	$971,020 	$67,440 	7.46%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Auditoría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$77,570 	$77,570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Tesorero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$127,070 	$142,800 	$15,730 	12.38%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Adquisitivo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$16,800 	$16,800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Legal		$513,000 	$513,000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Recursos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humanos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$511,855 	$516,610 	$4,755 	0.93%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1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Información</a:t>
            </a:r>
            <a:r>
              <a:rPr sz="1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Pública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$155,620 	$155,620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Operación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 Planta	$7,158,020 	$7,160,525 	$2,505 	0.03%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Mantenimiento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Planta	$1,786,160 	$1,810,430 	$24,270 	1.36%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Trastero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central	$ 6,000 	$ 6,000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Central de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Impresión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y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Correo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$ 5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500 	$ 5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500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Procesamiento</a:t>
            </a:r>
            <a:r>
              <a:rPr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central de </a:t>
            </a: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datos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$820,595 	$849,660 	$29,065 	3.54%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Seguro no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asignado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$559,400 	$644,870 	$85,470 	15.28%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Cuotas</a:t>
            </a:r>
            <a:r>
              <a:rPr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la </a:t>
            </a:r>
            <a:r>
              <a:rPr sz="105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Asociación</a:t>
            </a:r>
            <a:r>
              <a:rPr sz="105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Escolar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$29,380 	$29,380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Reembolso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propiedad</a:t>
            </a:r>
            <a:r>
              <a:rPr sz="1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$0 	$0 	$0 	0.00%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Servicios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administración</a:t>
            </a:r>
            <a:r>
              <a:rPr sz="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BOCES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$1,155,890 	$1,142,060 	(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13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830)	-1.20%</a:t>
            </a: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Soporte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general total	$14,295,960 $14,517,135 	$221,175 	1.55%</a:t>
            </a: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50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26</a:t>
            </a:r>
            <a:endParaRPr/>
          </a:p>
        </p:txBody>
      </p:sp>
      <p:sp>
        <p:nvSpPr>
          <p:cNvPr id="947" name="Google Shape;947;p90"/>
          <p:cNvSpPr txBox="1"/>
          <p:nvPr/>
        </p:nvSpPr>
        <p:spPr>
          <a:xfrm>
            <a:off x="381000" y="1650000"/>
            <a:ext cx="1164731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		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	</a:t>
            </a:r>
            <a:r>
              <a:rPr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2023-2024		2024-2025		</a:t>
            </a:r>
            <a:r>
              <a:rPr sz="19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Aument</a:t>
            </a:r>
            <a:r>
              <a:rPr lang="en-US" sz="19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</a:t>
            </a:r>
            <a:r>
              <a:rPr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/</a:t>
            </a:r>
            <a:endParaRPr sz="190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n-US"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</a:t>
            </a:r>
            <a:r>
              <a:rPr sz="14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9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9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</a:t>
            </a:r>
            <a:r>
              <a:rPr sz="19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90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</a:t>
            </a:r>
            <a:r>
              <a:rPr sz="190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Disminución</a:t>
            </a:r>
            <a:r>
              <a:rPr sz="190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endParaRPr sz="190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 </a:t>
            </a:r>
            <a:r>
              <a:rPr lang="en-US"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propiedad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$137,383,087 		$141,436,467	 	$4,053,380 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900" dirty="0"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sobre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las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ventas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$2,850,000 		$2,950,000 		$100,000 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900" dirty="0"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Fuentes no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tributarias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$2,014,010 		$2,611,050 		$597,040 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900" dirty="0">
                <a:latin typeface="Hind Madurai"/>
                <a:ea typeface="Hind Madurai"/>
                <a:cs typeface="Hind Madurai"/>
                <a:sym typeface="Hind Madurai"/>
              </a:rPr>
              <a:t>			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Ayuda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estatal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$8,823,903 		$7,080,818 		(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743</a:t>
            </a:r>
            <a:r>
              <a:rPr lang="en-US"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085)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900" dirty="0"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Saldo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19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fondo</a:t>
            </a:r>
            <a:r>
              <a:rPr sz="1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$1,467,000 		$1,746,665 		$279,665 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900" dirty="0"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sz="19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INGRESOS TOTALES	$152,538,000 	</a:t>
            </a:r>
            <a:r>
              <a:rPr lang="en-US"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$155,825,000 	</a:t>
            </a:r>
            <a:r>
              <a:rPr lang="en-US"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9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$3,287,000 </a:t>
            </a:r>
            <a:endParaRPr sz="1900" b="1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62AD3-5EAC-C723-2556-22D2B78B4FE1}"/>
              </a:ext>
            </a:extLst>
          </p:cNvPr>
          <p:cNvSpPr txBox="1"/>
          <p:nvPr/>
        </p:nvSpPr>
        <p:spPr>
          <a:xfrm>
            <a:off x="3749966" y="782048"/>
            <a:ext cx="37946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rtl="0" fontAlgn="b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Hind Madurai" panose="02000000000000000000" pitchFamily="2" charset="0"/>
                <a:ea typeface="Hind Madurai" panose="02000000000000000000" pitchFamily="2" charset="0"/>
                <a:cs typeface="Hind Madurai" panose="02000000000000000000" pitchFamily="2" charset="0"/>
              </a:rPr>
              <a:t>Distrito Escolar de Bedford Central</a:t>
            </a:r>
            <a:endParaRPr lang="en-US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rtl="0" fontAlgn="b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Hind Madurai" panose="02000000000000000000" pitchFamily="2" charset="0"/>
                <a:ea typeface="Hind Madurai" panose="02000000000000000000" pitchFamily="2" charset="0"/>
                <a:cs typeface="Hind Madurai" panose="02000000000000000000" pitchFamily="2" charset="0"/>
              </a:rPr>
              <a:t>Ingresos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Hind Madurai" panose="02000000000000000000" pitchFamily="2" charset="0"/>
                <a:ea typeface="Hind Madurai" panose="02000000000000000000" pitchFamily="2" charset="0"/>
                <a:cs typeface="Hind Madurai" panose="02000000000000000000" pitchFamily="2" charset="0"/>
              </a:rPr>
              <a:t> </a:t>
            </a:r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Hind Madurai" panose="02000000000000000000" pitchFamily="2" charset="0"/>
                <a:ea typeface="Hind Madurai" panose="02000000000000000000" pitchFamily="2" charset="0"/>
                <a:cs typeface="Hind Madurai" panose="02000000000000000000" pitchFamily="2" charset="0"/>
              </a:rPr>
              <a:t>propuestos</a:t>
            </a:r>
            <a:endParaRPr lang="en-US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27</a:t>
            </a:r>
            <a:endParaRPr/>
          </a:p>
        </p:txBody>
      </p:sp>
      <p:sp>
        <p:nvSpPr>
          <p:cNvPr id="953" name="Google Shape;953;p91"/>
          <p:cNvSpPr txBox="1"/>
          <p:nvPr/>
        </p:nvSpPr>
        <p:spPr>
          <a:xfrm>
            <a:off x="832575" y="149500"/>
            <a:ext cx="3778500" cy="103629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Tasas</a:t>
            </a:r>
            <a:r>
              <a:rPr sz="2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impositivas</a:t>
            </a:r>
            <a:r>
              <a:rPr sz="28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8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estimadas</a:t>
            </a:r>
            <a:endParaRPr sz="2800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54" name="Google Shape;954;p91"/>
          <p:cNvSpPr txBox="1"/>
          <p:nvPr/>
        </p:nvSpPr>
        <p:spPr>
          <a:xfrm>
            <a:off x="5628150" y="149500"/>
            <a:ext cx="5420850" cy="1261854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Proyecto de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2024-2025	$155,825,000 </a:t>
            </a:r>
            <a:endParaRPr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Ingresos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estimados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distintos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(</a:t>
            </a:r>
            <a:r>
              <a:rPr lang="en-US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12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641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868)</a:t>
            </a:r>
            <a:endParaRPr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Saldo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Fondo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4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Consignado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(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746</a:t>
            </a:r>
            <a:r>
              <a:rPr 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665)</a:t>
            </a:r>
            <a:endParaRPr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Monto a </a:t>
            </a:r>
            <a:r>
              <a:rPr sz="1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recaudar</a:t>
            </a:r>
            <a:r>
              <a:rPr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4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r>
              <a:rPr sz="14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$141,436,467</a:t>
            </a:r>
            <a:r>
              <a:rPr sz="14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55" name="Google Shape;955;p91"/>
          <p:cNvSpPr txBox="1"/>
          <p:nvPr/>
        </p:nvSpPr>
        <p:spPr>
          <a:xfrm>
            <a:off x="163690" y="1463100"/>
            <a:ext cx="11418710" cy="50936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05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s-ES" sz="10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	</a:t>
            </a:r>
            <a:r>
              <a:rPr lang="es-ES" sz="105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Pueblo de		Pueblo de		Pueblo de		Pueblo de		Pueblo de 			 </a:t>
            </a:r>
            <a:r>
              <a:rPr lang="es-ES" sz="1050" b="1" i="0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         </a:t>
            </a:r>
            <a:r>
              <a:rPr lang="es-ES" sz="105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Bedford		Mount </a:t>
            </a:r>
            <a:r>
              <a:rPr lang="es-ES" sz="105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Kisco</a:t>
            </a:r>
            <a:r>
              <a:rPr lang="es-ES" sz="105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lang="es-ES" sz="105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Pound</a:t>
            </a:r>
            <a:r>
              <a:rPr lang="es-ES" sz="105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Ridge		New </a:t>
            </a:r>
            <a:r>
              <a:rPr lang="es-ES" sz="105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Castle</a:t>
            </a:r>
            <a:r>
              <a:rPr lang="es-ES" sz="105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North </a:t>
            </a:r>
            <a:r>
              <a:rPr lang="es-ES" sz="1050" b="1" i="0" u="sng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Castle</a:t>
            </a:r>
            <a:r>
              <a:rPr lang="es-ES" sz="1050" b="1" i="0" u="sng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    Total</a:t>
            </a:r>
            <a:endParaRPr lang="es-ES" sz="1050" b="1" u="sng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Valor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tasado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$419,304,203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$291,040,200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$361,552,218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$70,076,492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$4,100,615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$1,146,073,728 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Exención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$0 		$0 		$0 		$0 		$0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Valoración</a:t>
            </a: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neta</a:t>
            </a:r>
            <a:r>
              <a:rPr lang="en-US" sz="11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$419,304,203 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$291,040,200 	$361,552,218 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$70,076,492 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$4,100,615 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 sz="1100" b="0" i="0" u="none" strike="noStrike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 de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ecualización</a:t>
            </a:r>
            <a:r>
              <a:rPr lang="en-US" sz="11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8.49%		13.72%		14.30%		14.80%		1.65%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lang="en" sz="1200" b="0" i="0" u="none" strike="noStrike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" sz="1200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Valor total	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$4,938,800,978 	$2,121,284,257 	$2,528,337,189 	$473,489,811 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                      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$248,522,121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$10,310,434,3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55 </a:t>
            </a: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Porcentaje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47.900998%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20.574150%		24.522121%		4.592336%		2.410394%	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100.0000000%</a:t>
            </a:r>
            <a:endParaRPr lang="en" sz="1200" b="0" i="0" u="none" strike="noStrike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Gravamen fiscal</a:t>
            </a:r>
            <a:r>
              <a:rPr lang="en-US" sz="11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$67,749,479.55 	$29,099,351.24 	$34,683,221.58 	$6,495,238.10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$3,409,176.53	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$141,436,467 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Más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a </a:t>
            </a: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recaudar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$ 0.00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$ 0.00 		$ 0.00 		$ 0.00 		$ 0.00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$0 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Menos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$ 0.00 		$ 0.00 		$ 0.00 		$ 0.00 		$ 0.00 	    $0 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recaudados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anteriormente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</a:t>
            </a:r>
            <a:r>
              <a:rPr lang="en-US" sz="9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Gravamen fiscal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neto</a:t>
            </a:r>
            <a:r>
              <a:rPr lang="en-US" sz="11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$67,749,479.55 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 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$29,099,351.24 	$34,683,221.58 	$6,495,238.10 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            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$3,409,176.5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3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lang="en-US" sz="12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$141,436,467 </a:t>
            </a:r>
            <a:r>
              <a:rPr lang="en" sz="1200" dirty="0"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Tasa </a:t>
            </a:r>
            <a:r>
              <a:rPr sz="1100" b="1" i="0" u="none" strike="noStrike" dirty="0" err="1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impositiva</a:t>
            </a:r>
            <a:r>
              <a:rPr sz="11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lang="en-US" sz="1100" b="1" i="0" u="none" strike="noStrike" dirty="0">
              <a:highlight>
                <a:srgbClr val="EEFF41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 err="1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estimada</a:t>
            </a:r>
            <a:r>
              <a:rPr sz="11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 2024-2025</a:t>
            </a:r>
            <a:r>
              <a:rPr lang="en-US" sz="11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    	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$161</a:t>
            </a:r>
            <a:r>
              <a:rPr lang="en-US"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575961 	</a:t>
            </a:r>
            <a:r>
              <a:rPr lang="en-US"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$99.983958	 	$95.928665 		</a:t>
            </a:r>
            <a:r>
              <a:rPr lang="en-US"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$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92</a:t>
            </a:r>
            <a:r>
              <a:rPr lang="en-US"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687832 	 	$831.381763	 </a:t>
            </a:r>
            <a:r>
              <a:rPr lang="en-US" sz="1200" b="1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    </a:t>
            </a:r>
            <a:r>
              <a:rPr sz="1200" b="1" i="0" u="none" strike="noStrike" dirty="0">
                <a:highlight>
                  <a:srgbClr val="EEFF41"/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b="1" dirty="0">
              <a:highlight>
                <a:srgbClr val="EEFF41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cada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$1,000 de valor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tasado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					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impositiva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final 2023-</a:t>
            </a:r>
            <a:r>
              <a:rPr lang="en-US"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4</a:t>
            </a:r>
            <a:r>
              <a:rPr lang="en-US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$158.846694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$98.004179 		$92.096182 		$88.317925 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$762.538788 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(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cada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$1,000 de valor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tasado</a:t>
            </a: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)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				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 de </a:t>
            </a:r>
            <a:r>
              <a:rPr sz="11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dólar</a:t>
            </a:r>
            <a:r>
              <a:rPr lang="en-US" sz="11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   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$2.729267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$1.979779		$3.832483		$4.369907		$68.842975	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1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Cambio </a:t>
            </a:r>
            <a:r>
              <a:rPr sz="1100" b="1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porcentual</a:t>
            </a:r>
            <a:r>
              <a:rPr lang="en-US" sz="1100" b="1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1.72%		2.02%		4.16%		4.95%		9.03%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 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N/A</a:t>
            </a:r>
            <a:endParaRPr sz="1200" b="1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200" dirty="0"/>
              <a:t>						</a:t>
            </a:r>
            <a:endParaRPr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28</a:t>
            </a:r>
            <a:endParaRPr/>
          </a:p>
        </p:txBody>
      </p:sp>
      <p:sp>
        <p:nvSpPr>
          <p:cNvPr id="961" name="Google Shape;961;p92"/>
          <p:cNvSpPr txBox="1"/>
          <p:nvPr/>
        </p:nvSpPr>
        <p:spPr>
          <a:xfrm>
            <a:off x="6193201" y="1298700"/>
            <a:ext cx="5916900" cy="201165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Propuesta de aumento de la recaudación de impuestos (dólares)			$4,053,380</a:t>
            </a:r>
            <a:endParaRPr sz="2000" b="1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 b="1">
                <a:latin typeface="Hind Madurai"/>
                <a:ea typeface="Hind Madurai"/>
                <a:cs typeface="Hind Madurai"/>
                <a:sym typeface="Hind Madurai"/>
              </a:rPr>
              <a:t>  </a:t>
            </a:r>
            <a:endParaRPr sz="2000" b="1">
              <a:latin typeface="Hind Madurai"/>
              <a:ea typeface="Hind Madurai"/>
              <a:cs typeface="Hind Madurai"/>
              <a:sym typeface="Hind Madurai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1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Aumento propuesto de la recaudación de impuestos (porcentaje)		         2.95%</a:t>
            </a:r>
            <a:endParaRPr sz="2000" b="1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62" name="Google Shape;962;p92"/>
          <p:cNvSpPr txBox="1"/>
          <p:nvPr/>
        </p:nvSpPr>
        <p:spPr>
          <a:xfrm>
            <a:off x="81900" y="152650"/>
            <a:ext cx="12028200" cy="74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3700" b="0" i="0" u="none" strike="noStrike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Cumplimiento del límite fiscal</a:t>
            </a:r>
            <a:endParaRPr sz="3700"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63" name="Google Shape;963;p92"/>
          <p:cNvSpPr txBox="1"/>
          <p:nvPr/>
        </p:nvSpPr>
        <p:spPr>
          <a:xfrm>
            <a:off x="8083801" y="3156450"/>
            <a:ext cx="1228800" cy="173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0200" b="0" i="0" u="none" strike="noStrike">
                <a:solidFill>
                  <a:srgbClr val="6AA84F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✔</a:t>
            </a:r>
            <a:endParaRPr sz="10200">
              <a:solidFill>
                <a:srgbClr val="6AA84F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964" name="Google Shape;964;p92"/>
          <p:cNvSpPr txBox="1"/>
          <p:nvPr/>
        </p:nvSpPr>
        <p:spPr>
          <a:xfrm>
            <a:off x="320725" y="1399750"/>
            <a:ext cx="5652300" cy="3693288"/>
          </a:xfrm>
          <a:prstGeom prst="rect">
            <a:avLst/>
          </a:prstGeom>
          <a:solidFill>
            <a:srgbClr val="EEFF4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Gravamen fiscal del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anterior 2023-2024		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$137,383,087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Añadir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Crecimiento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la base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imponible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permitida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(1.01)		$ 1,373,831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Menos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Gastos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 capital del </a:t>
            </a: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año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anterior (</a:t>
            </a: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neto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ayuda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	         </a:t>
            </a:r>
            <a:r>
              <a:rPr sz="12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(-)	</a:t>
            </a:r>
            <a:r>
              <a:rPr sz="1200" b="0" i="0" u="sng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$ 8,623,056</a:t>
            </a:r>
            <a:endParaRPr sz="1200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Gravamen fiscal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ajustado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anterior		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$130,133,862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Añadir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Factor de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crecimiento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permitido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(2.0%)		$ 2,602,677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Exenciones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Añadir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12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Gastos</a:t>
            </a:r>
            <a:r>
              <a:rPr sz="12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capital 2024-2025 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neto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sz="900" b="0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ayudas</a:t>
            </a:r>
            <a:r>
              <a:rPr sz="900" b="0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		</a:t>
            </a:r>
            <a:r>
              <a:rPr sz="1200" b="0" i="0" u="sng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$ 8,699,928</a:t>
            </a:r>
            <a:endParaRPr sz="12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Gravamen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permitido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2024-2025				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$141,436,467			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Aumento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gravamen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permitido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dólares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sz="1200" b="1" i="0" u="none" strike="noStrike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200" b="1" i="0" u="none" strike="noStrike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sz="1200" b="1" i="0" u="none" strike="noStrike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 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4,053,380 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Porcentaje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aumento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del gravamen </a:t>
            </a:r>
            <a:r>
              <a:rPr sz="1200" b="1" i="0" u="none" strike="noStrike" dirty="0" err="1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permitido</a:t>
            </a:r>
            <a:r>
              <a:rPr sz="1200" b="1" i="0" u="none" strike="noStrike" dirty="0"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           2.95%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solidFill>
            <a:srgbClr val="D83829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chivo"/>
              </a:rPr>
              <a:t>Calendario presupuestario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50" name="Google Shape;75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4125" y="5484926"/>
            <a:ext cx="1064075" cy="10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3</a:t>
            </a:r>
            <a:endParaRPr/>
          </a:p>
        </p:txBody>
      </p:sp>
      <p:sp>
        <p:nvSpPr>
          <p:cNvPr id="752" name="Google Shape;752;p67"/>
          <p:cNvSpPr txBox="1"/>
          <p:nvPr/>
        </p:nvSpPr>
        <p:spPr>
          <a:xfrm>
            <a:off x="415600" y="1441050"/>
            <a:ext cx="117762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10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enero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2023 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Resumen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24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enero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2023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Atletismo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y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actividades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extracurriculares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31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enero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2024   	-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Servicio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 la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Deuda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Ayuda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Estatal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Reservas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Efectivo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Ingresos</a:t>
            </a:r>
            <a:r>
              <a:rPr sz="18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y </a:t>
            </a:r>
            <a:r>
              <a:rPr sz="18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Transporte</a:t>
            </a:r>
            <a:endParaRPr sz="18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7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febrero</a:t>
            </a:r>
            <a:r>
              <a:rPr lang="en-US" sz="2000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2024 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Apoyo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general,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cálculo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del tope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impuestos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28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febrero</a:t>
            </a:r>
            <a:r>
              <a:rPr lang="en-US" sz="2000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2024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Beneficios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para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empleados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6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marzo</a:t>
            </a:r>
            <a:r>
              <a:rPr lang="en-US" sz="2000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2024  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Proyecciones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matrícula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13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marzo</a:t>
            </a:r>
            <a:r>
              <a:rPr lang="en-US" sz="2000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2024  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Currículo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(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General,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Educación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Especial,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Tecnología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20 de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marzo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, 2024      	-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Presentación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2000" b="0" i="0" u="none" strike="noStrike" dirty="0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2000" b="0" i="0" u="none" strike="noStrike" dirty="0" err="1">
                <a:highlight>
                  <a:srgbClr val="D9EAD3"/>
                </a:highlight>
                <a:latin typeface="Hind Madurai"/>
                <a:ea typeface="Hind Madurai"/>
                <a:cs typeface="Hind Madurai"/>
                <a:sym typeface="Hind Madurai"/>
              </a:rPr>
              <a:t>Superintendente</a:t>
            </a:r>
            <a:endParaRPr sz="2000" dirty="0">
              <a:highlight>
                <a:srgbClr val="D9EAD3"/>
              </a:highlight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27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marzo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2024      	-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Deliberación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Presupuestaria</a:t>
            </a:r>
            <a:endParaRPr sz="20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10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abril</a:t>
            </a:r>
            <a:r>
              <a:rPr lang="en-US" sz="2000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2024	</a:t>
            </a: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-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Deliberación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Presupuestaria</a:t>
            </a:r>
            <a:endParaRPr sz="20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24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abril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2024		-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Adopción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endParaRPr sz="20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8 de mayo</a:t>
            </a: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2024</a:t>
            </a: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	- Audiencia de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endParaRPr sz="2000" dirty="0">
              <a:latin typeface="Hind Madurai"/>
              <a:ea typeface="Hind Madurai"/>
              <a:cs typeface="Hind Madurai"/>
              <a:sym typeface="Hind Madurai"/>
            </a:endParaRPr>
          </a:p>
          <a:p>
            <a:pPr marL="457200" lvl="0" indent="45720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21 de mayo</a:t>
            </a:r>
            <a:r>
              <a:rPr lang="en-US"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2024	-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Votación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del </a:t>
            </a:r>
            <a:r>
              <a:rPr sz="2000" b="0" i="0" u="none" strike="noStrike" dirty="0" err="1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presupuesto</a:t>
            </a:r>
            <a:r>
              <a:rPr sz="20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   </a:t>
            </a:r>
            <a:r>
              <a:rPr sz="1600" b="0" i="0" u="none" strike="noStrike" dirty="0"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endParaRPr sz="1800" dirty="0"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4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Prioridades</a:t>
            </a:r>
            <a:r>
              <a:rPr sz="44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44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presupuestarias</a:t>
            </a:r>
            <a:r>
              <a:rPr sz="44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2024-2025</a:t>
            </a:r>
            <a:endParaRPr sz="4400" dirty="0"/>
          </a:p>
        </p:txBody>
      </p:sp>
      <p:sp>
        <p:nvSpPr>
          <p:cNvPr id="758" name="Google Shape;758;p68"/>
          <p:cNvSpPr txBox="1">
            <a:spLocks noGrp="1"/>
          </p:cNvSpPr>
          <p:nvPr>
            <p:ph type="body" idx="1"/>
          </p:nvPr>
        </p:nvSpPr>
        <p:spPr>
          <a:xfrm>
            <a:off x="415600" y="1615400"/>
            <a:ext cx="11360700" cy="44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Manténgase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dentro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del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límite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máximo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impuestos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del 2.0%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Completar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eliminación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gradual de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fondos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federales de COVID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programas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tamaños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sostenibles</a:t>
            </a: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lang="en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clase</a:t>
            </a:r>
            <a:r>
              <a:rPr lang="en-US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niveles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personal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Mantener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nuestra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Misión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Plan de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Éxito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Instrucción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: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Alfabetización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Matemáticas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Niño</a:t>
            </a: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Entero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Operaciones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Estructuras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Seguridad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Protección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Compromiso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con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realineamiento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sostenido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y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redimensionamiento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0" algn="l" rtl="0">
              <a:spcBef>
                <a:spcPct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759" name="Google Shape;759;p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4</a:t>
            </a:r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Adaptación</a:t>
            </a:r>
            <a:r>
              <a:rPr sz="40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a las </a:t>
            </a: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condiciones</a:t>
            </a:r>
            <a:r>
              <a:rPr sz="40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40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cambiantes</a:t>
            </a:r>
            <a:r>
              <a:rPr sz="40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:</a:t>
            </a:r>
            <a:endParaRPr sz="4000" dirty="0"/>
          </a:p>
        </p:txBody>
      </p:sp>
      <p:sp>
        <p:nvSpPr>
          <p:cNvPr id="765" name="Google Shape;765;p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5</a:t>
            </a:r>
            <a:endParaRPr/>
          </a:p>
        </p:txBody>
      </p:sp>
      <p:pic>
        <p:nvPicPr>
          <p:cNvPr id="766" name="Google Shape;76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0" y="1659850"/>
            <a:ext cx="5894576" cy="34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6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025" y="1690762"/>
            <a:ext cx="6018774" cy="33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9"/>
          <p:cNvSpPr txBox="1"/>
          <p:nvPr/>
        </p:nvSpPr>
        <p:spPr>
          <a:xfrm flipH="1">
            <a:off x="124300" y="5304075"/>
            <a:ext cx="115794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La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matrícula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está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disminuyendo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pero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dotación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personal ha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crecido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debido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una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variedad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factores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que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incluyen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los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requisitos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servicio</a:t>
            </a:r>
            <a:r>
              <a:rPr lang="en-US"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obligatorios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,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el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uso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fondos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federales de COVID para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reducir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las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proporciones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y las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expectativas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cada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vez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mayores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de que las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escuelas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públicas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satisfagan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las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necesidades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individuales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.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Nuestro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camino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seguir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debe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incluir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un DIMENSIONAMIENTO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reflexivo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y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estratégico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;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Construir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una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estructura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sostenible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para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hacer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coincidir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los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recursos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 con las </a:t>
            </a:r>
            <a:r>
              <a:rPr sz="1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necesidades</a:t>
            </a:r>
            <a:r>
              <a:rPr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  <a:ea typeface="Hind Madurai"/>
                <a:cs typeface="Hind Madurai"/>
                <a:sym typeface="Hind Madurai"/>
              </a:rPr>
              <a:t>.</a:t>
            </a:r>
            <a:endParaRPr sz="1800" b="1" dirty="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Punto de </a:t>
            </a:r>
            <a:r>
              <a:rPr sz="2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partida</a:t>
            </a:r>
            <a:r>
              <a:rPr sz="2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2022-23: </a:t>
            </a:r>
            <a:r>
              <a:rPr sz="2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Brecha</a:t>
            </a:r>
            <a:r>
              <a:rPr sz="2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de 6,7 </a:t>
            </a:r>
            <a:r>
              <a:rPr sz="2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millones</a:t>
            </a:r>
            <a:r>
              <a:rPr sz="28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de </a:t>
            </a:r>
            <a:r>
              <a:rPr sz="28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dólares</a:t>
            </a:r>
            <a:endParaRPr sz="2800" dirty="0"/>
          </a:p>
        </p:txBody>
      </p:sp>
      <p:sp>
        <p:nvSpPr>
          <p:cNvPr id="774" name="Google Shape;774;p70"/>
          <p:cNvSpPr txBox="1">
            <a:spLocks noGrp="1"/>
          </p:cNvSpPr>
          <p:nvPr>
            <p:ph type="body" idx="1"/>
          </p:nvPr>
        </p:nvSpPr>
        <p:spPr>
          <a:xfrm>
            <a:off x="415600" y="1615400"/>
            <a:ext cx="11166800" cy="44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300" b="1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Los costos no presupuestados descubiertos en 2022 se han trasladado a 2023-24 y futuros:</a:t>
            </a:r>
            <a:endParaRPr lang="es-AR" sz="2300" b="1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6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Estimaciones de costos de aceite combustible</a:t>
            </a: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	$ 1,000,000  </a:t>
            </a:r>
            <a:endParaRPr lang="es-AR" sz="1900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Puestos no presupuestados		$ 600,000  </a:t>
            </a:r>
            <a:endParaRPr lang="es-AR" sz="1900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Puestos financiados por </a:t>
            </a:r>
            <a:r>
              <a:rPr lang="es-AR" sz="1900" b="0" i="0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Covid</a:t>
            </a: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		$ 770,000 (La financiación termina en el año fiscal '23)</a:t>
            </a:r>
            <a:endParaRPr lang="es-AR" sz="1900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Estimaciones de Educación Especial	$ 900,000 (Servicios obligatorios)</a:t>
            </a:r>
            <a:endParaRPr lang="es-AR" sz="1900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 b="0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Director de PPS				$ 250,000 (Salario titular (+) nueva contratación)	</a:t>
            </a:r>
            <a:endParaRPr lang="es-AR" sz="1900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 b="1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Total de costos no presupuestados		$3,520,000 *</a:t>
            </a:r>
            <a:endParaRPr lang="es-AR" sz="1900" b="1" dirty="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400" b="1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* $ 6.7 millones cuando se combinan con el crecimiento fiscal permitido para el presupuesto 2023-24.</a:t>
            </a:r>
            <a:r>
              <a:rPr lang="es-AR" sz="1900" b="1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lang="es-AR" sz="1400" b="1" i="0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No es una lista completa; no incluye puestos adicionales financiados por COVID en el año fiscal '24.</a:t>
            </a:r>
            <a:endParaRPr lang="es-AR" sz="1400" b="1" dirty="0">
              <a:solidFill>
                <a:srgbClr val="424242"/>
              </a:solidFill>
            </a:endParaRPr>
          </a:p>
        </p:txBody>
      </p:sp>
      <p:sp>
        <p:nvSpPr>
          <p:cNvPr id="775" name="Google Shape;775;p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6</a:t>
            </a:r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Nuestro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camino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hacia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la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excelencia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sostenible</a:t>
            </a:r>
            <a:endParaRPr sz="3600" dirty="0"/>
          </a:p>
        </p:txBody>
      </p:sp>
      <p:sp>
        <p:nvSpPr>
          <p:cNvPr id="781" name="Google Shape;781;p71"/>
          <p:cNvSpPr txBox="1">
            <a:spLocks noGrp="1"/>
          </p:cNvSpPr>
          <p:nvPr>
            <p:ph type="body" idx="1"/>
          </p:nvPr>
        </p:nvSpPr>
        <p:spPr>
          <a:xfrm>
            <a:off x="450550" y="1687925"/>
            <a:ext cx="11290800" cy="44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31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Uso</a:t>
            </a:r>
            <a:r>
              <a:rPr sz="31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31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estratégico</a:t>
            </a:r>
            <a:r>
              <a:rPr sz="31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las </a:t>
            </a:r>
            <a:r>
              <a:rPr sz="31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reservas</a:t>
            </a:r>
            <a:r>
              <a:rPr sz="31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31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los</a:t>
            </a:r>
            <a:r>
              <a:rPr sz="31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31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fondos</a:t>
            </a:r>
            <a:r>
              <a:rPr sz="31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:</a:t>
            </a:r>
            <a:endParaRPr sz="3100" b="1" i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200" b="1" i="0" u="none" strike="noStrike" dirty="0" err="1">
                <a:solidFill>
                  <a:srgbClr val="0000FF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Tendencia</a:t>
            </a:r>
            <a:r>
              <a:rPr sz="2200" b="1" i="0" u="none" strike="noStrike" dirty="0">
                <a:solidFill>
                  <a:srgbClr val="0000FF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2200" b="1" i="0" u="none" strike="noStrike" dirty="0" err="1">
                <a:solidFill>
                  <a:srgbClr val="0000FF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positiva</a:t>
            </a:r>
            <a:endParaRPr sz="2200" b="1" dirty="0">
              <a:solidFill>
                <a:srgbClr val="0000FF"/>
              </a:solidFill>
            </a:endParaRPr>
          </a:p>
        </p:txBody>
      </p:sp>
      <p:sp>
        <p:nvSpPr>
          <p:cNvPr id="782" name="Google Shape;782;p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7</a:t>
            </a:r>
            <a:endParaRPr/>
          </a:p>
        </p:txBody>
      </p:sp>
      <p:graphicFrame>
        <p:nvGraphicFramePr>
          <p:cNvPr id="783" name="Google Shape;783;p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79774"/>
              </p:ext>
            </p:extLst>
          </p:nvPr>
        </p:nvGraphicFramePr>
        <p:xfrm>
          <a:off x="952500" y="3084975"/>
          <a:ext cx="10287000" cy="2102970"/>
        </p:xfrm>
        <a:graphic>
          <a:graphicData uri="http://schemas.openxmlformats.org/drawingml/2006/table">
            <a:tbl>
              <a:tblPr>
                <a:noFill/>
                <a:tableStyleId>{3EFB2572-1437-4F6B-8B56-6EEE19E5437C}</a:tableStyleId>
              </a:tblPr>
              <a:tblGrid>
                <a:gridCol w="43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Año 1 (2023-24)</a:t>
                      </a:r>
                      <a:endParaRPr sz="18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Año 2 (2024-25)</a:t>
                      </a:r>
                      <a:endParaRPr sz="1800" b="1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Cambi</a:t>
                      </a:r>
                      <a:r>
                        <a:rPr lang="en-U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o</a:t>
                      </a:r>
                      <a:r>
                        <a:rPr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</a:t>
                      </a:r>
                      <a:r>
                        <a:rPr lang="en-U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</a:t>
                      </a:r>
                      <a:r>
                        <a:rPr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1-</a:t>
                      </a:r>
                      <a:r>
                        <a:rPr lang="en-U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</a:t>
                      </a:r>
                      <a:r>
                        <a:rPr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2</a:t>
                      </a:r>
                      <a:endParaRPr sz="1800" b="1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4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Monto total </a:t>
                      </a:r>
                      <a:r>
                        <a:rPr sz="14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sobre</a:t>
                      </a:r>
                      <a:r>
                        <a:rPr sz="14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</a:t>
                      </a:r>
                      <a:r>
                        <a:rPr sz="14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el</a:t>
                      </a:r>
                      <a:r>
                        <a:rPr sz="14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tope </a:t>
                      </a:r>
                      <a:r>
                        <a:rPr sz="1400" b="1" i="0" u="none" strike="noStrike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impositivo</a:t>
                      </a:r>
                      <a:r>
                        <a:rPr sz="14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</a:t>
                      </a:r>
                      <a:r>
                        <a:rPr sz="15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$ 6,648,450</a:t>
                      </a:r>
                      <a:endParaRPr sz="1500" b="1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Monto total </a:t>
                      </a:r>
                      <a:r>
                        <a:rPr sz="1400" b="1" i="0" u="none" strike="noStrike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sobre</a:t>
                      </a: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</a:t>
                      </a:r>
                      <a:r>
                        <a:rPr sz="1400" b="1" i="0" u="none" strike="noStrike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el</a:t>
                      </a: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tope </a:t>
                      </a:r>
                      <a:r>
                        <a:rPr sz="1400" b="1" i="0" u="none" strike="noStrike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impositivo</a:t>
                      </a: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</a:t>
                      </a:r>
                      <a:r>
                        <a:rPr sz="15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$ 2,942,525</a:t>
                      </a:r>
                      <a:endParaRPr sz="1500" b="1" dirty="0"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(-) $ 3,705,925 </a:t>
                      </a:r>
                      <a:endParaRPr sz="1500" b="1">
                        <a:solidFill>
                          <a:schemeClr val="dk1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Reducciones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$ 3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681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350</a:t>
                      </a:r>
                      <a:endParaRPr sz="1500" b="1" dirty="0">
                        <a:solidFill>
                          <a:srgbClr val="FF0000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Reducciones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$ 1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195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860</a:t>
                      </a:r>
                      <a:endParaRPr sz="1500" b="1" dirty="0">
                        <a:solidFill>
                          <a:srgbClr val="FF0000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(-) $2,485,490</a:t>
                      </a:r>
                      <a:endParaRPr sz="1500" b="1">
                        <a:solidFill>
                          <a:schemeClr val="dk1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Aplicación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de </a:t>
                      </a: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Reservas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de </a:t>
                      </a: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Efectivo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$ 2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967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100</a:t>
                      </a:r>
                      <a:endParaRPr sz="1500" b="1" dirty="0">
                        <a:solidFill>
                          <a:srgbClr val="FF0000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Aplicación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de </a:t>
                      </a: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Reservas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de </a:t>
                      </a:r>
                      <a:r>
                        <a:rPr sz="1500" b="1" i="0" u="none" strike="noStrike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Efectivo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$ 1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746</a:t>
                      </a:r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,</a:t>
                      </a:r>
                      <a:r>
                        <a:rPr sz="15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665</a:t>
                      </a:r>
                      <a:endParaRPr sz="1500" b="1" dirty="0">
                        <a:solidFill>
                          <a:srgbClr val="FF0000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(-) $ 1,220,435</a:t>
                      </a:r>
                      <a:endParaRPr sz="1500" b="1">
                        <a:solidFill>
                          <a:schemeClr val="dk1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 dirty="0" err="1">
                          <a:solidFill>
                            <a:srgbClr val="38761D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Cumplimiento</a:t>
                      </a:r>
                      <a:r>
                        <a:rPr sz="1500" b="1" i="0" u="none" strike="noStrike" dirty="0">
                          <a:solidFill>
                            <a:srgbClr val="38761D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del tope </a:t>
                      </a:r>
                      <a:r>
                        <a:rPr sz="1500" b="1" i="0" u="none" strike="noStrike" dirty="0" err="1">
                          <a:solidFill>
                            <a:srgbClr val="38761D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tributario</a:t>
                      </a:r>
                      <a:r>
                        <a:rPr sz="1500" b="1" i="0" u="none" strike="noStrike" dirty="0">
                          <a:solidFill>
                            <a:srgbClr val="38761D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 $ 0</a:t>
                      </a:r>
                      <a:endParaRPr sz="1500" b="1" dirty="0">
                        <a:solidFill>
                          <a:srgbClr val="38761D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sz="1500" b="1" i="0" u="none" strike="noStrike">
                          <a:solidFill>
                            <a:srgbClr val="38761D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Hind Madurai"/>
                          <a:ea typeface="Hind Madurai"/>
                          <a:cs typeface="Hind Madurai"/>
                          <a:sym typeface="Hind Madurai"/>
                        </a:rPr>
                        <a:t>Cumplimiento del límite de impuestos $0</a:t>
                      </a:r>
                      <a:endParaRPr sz="1500" b="1">
                        <a:solidFill>
                          <a:srgbClr val="38761D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500" b="1" dirty="0">
                        <a:solidFill>
                          <a:schemeClr val="dk1"/>
                        </a:solidFill>
                        <a:latin typeface="Hind Madurai"/>
                        <a:ea typeface="Hind Madurai"/>
                        <a:cs typeface="Hind Madurai"/>
                        <a:sym typeface="Hind Madura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84" name="Google Shape;784;p71"/>
          <p:cNvCxnSpPr/>
          <p:nvPr/>
        </p:nvCxnSpPr>
        <p:spPr>
          <a:xfrm>
            <a:off x="1149900" y="5801325"/>
            <a:ext cx="97587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5" name="Google Shape;785;p71"/>
          <p:cNvCxnSpPr/>
          <p:nvPr/>
        </p:nvCxnSpPr>
        <p:spPr>
          <a:xfrm>
            <a:off x="11695900" y="3149300"/>
            <a:ext cx="20700" cy="2475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Nuestro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camino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hacia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la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excelencia</a:t>
            </a:r>
            <a:r>
              <a:rPr sz="3600" b="1" i="0" u="none" strike="noStrike" dirty="0">
                <a:highlight>
                  <a:srgbClr val="000000">
                    <a:alpha val="0"/>
                  </a:srgbClr>
                </a:highlight>
                <a:latin typeface="Archivo"/>
              </a:rPr>
              <a:t> </a:t>
            </a:r>
            <a:r>
              <a:rPr sz="3600" b="1" i="0" u="none" strike="noStrike" dirty="0" err="1">
                <a:highlight>
                  <a:srgbClr val="000000">
                    <a:alpha val="0"/>
                  </a:srgbClr>
                </a:highlight>
                <a:latin typeface="Archivo"/>
              </a:rPr>
              <a:t>sostenible</a:t>
            </a:r>
            <a:endParaRPr sz="3600" dirty="0"/>
          </a:p>
        </p:txBody>
      </p:sp>
      <p:sp>
        <p:nvSpPr>
          <p:cNvPr id="791" name="Google Shape;791;p72"/>
          <p:cNvSpPr txBox="1">
            <a:spLocks noGrp="1"/>
          </p:cNvSpPr>
          <p:nvPr>
            <p:ph type="body" idx="1"/>
          </p:nvPr>
        </p:nvSpPr>
        <p:spPr>
          <a:xfrm>
            <a:off x="450550" y="1687925"/>
            <a:ext cx="11290800" cy="44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8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Impacto</a:t>
            </a:r>
            <a:r>
              <a:rPr sz="28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sz="28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pérdida</a:t>
            </a:r>
            <a:r>
              <a:rPr sz="28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lang="en-US" sz="28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Fountation</a:t>
            </a:r>
            <a:r>
              <a:rPr lang="en-US" sz="28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Aid (</a:t>
            </a:r>
            <a:r>
              <a:rPr lang="en-US" sz="2800" b="1" i="1" u="none" strike="noStrike" dirty="0" err="1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Ayuda</a:t>
            </a:r>
            <a:r>
              <a:rPr lang="en-US" sz="28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 Fundación)</a:t>
            </a:r>
            <a:r>
              <a:rPr sz="2800" b="1" i="1" u="none" strike="noStrike" dirty="0">
                <a:solidFill>
                  <a:srgbClr val="424242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:</a:t>
            </a:r>
            <a:endParaRPr sz="2800" b="1" dirty="0">
              <a:solidFill>
                <a:srgbClr val="42424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Sin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ninguna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notificación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previa,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estado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ha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estimado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reducción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significativa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lang="en-US"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Foundation Aid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,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eliminando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abruptamente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práctica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décadas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antigüedad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aplicar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la </a:t>
            </a:r>
            <a:r>
              <a:rPr sz="17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disposición</a:t>
            </a:r>
            <a:r>
              <a:rPr sz="17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Save Harmless.</a:t>
            </a:r>
            <a:endParaRPr sz="1400" b="1" dirty="0">
              <a:solidFill>
                <a:srgbClr val="424242"/>
              </a:solidFill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Uso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las </a:t>
            </a: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reservas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</a:t>
            </a: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efectivo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para </a:t>
            </a: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equilibrar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presupuesto</a:t>
            </a:r>
            <a:r>
              <a:rPr sz="1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		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$ 1,746,665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1828800" lvl="0" indent="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Pérdida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lang="en-US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Foundation Aid</a:t>
            </a:r>
            <a:r>
              <a:rPr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					$ 1,600,000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	</a:t>
            </a:r>
            <a:endParaRPr sz="1600" dirty="0">
              <a:solidFill>
                <a:schemeClr val="dk1"/>
              </a:solidFill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900" b="0" i="0" u="none" strike="noStrike" dirty="0">
                <a:solidFill>
                  <a:srgbClr val="38761D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Delta										$ 146,665</a:t>
            </a:r>
            <a:endParaRPr sz="1900" dirty="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Sin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esta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pérdida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de la </a:t>
            </a:r>
            <a:r>
              <a:rPr lang="en-US"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Foundation Aid 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(o con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su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restauración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),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estaríamos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esencialmente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una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posición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presupuestaria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equilibrada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en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el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</a:t>
            </a:r>
            <a:r>
              <a:rPr sz="17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año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2 (2024-25), </a:t>
            </a:r>
            <a:r>
              <a:rPr sz="17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un </a:t>
            </a:r>
            <a:r>
              <a:rPr sz="1700" b="1" i="0" u="none" strike="noStrike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año</a:t>
            </a:r>
            <a:r>
              <a:rPr sz="17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 antes de lo </a:t>
            </a:r>
            <a:r>
              <a:rPr sz="1700" b="1" i="0" u="none" strike="noStrike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previsto</a:t>
            </a:r>
            <a:r>
              <a:rPr sz="17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ind Madurai"/>
              </a:rPr>
              <a:t>.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rgbClr val="0000FF"/>
              </a:solidFill>
            </a:endParaRPr>
          </a:p>
        </p:txBody>
      </p:sp>
      <p:sp>
        <p:nvSpPr>
          <p:cNvPr id="792" name="Google Shape;792;p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8</a:t>
            </a:r>
            <a:endParaRPr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73"/>
          <p:cNvPicPr preferRelativeResize="0"/>
          <p:nvPr/>
        </p:nvPicPr>
        <p:blipFill>
          <a:blip r:embed="rId3">
            <a:alphaModFix/>
          </a:blip>
          <a:srcRect l="70800" t="9794" b="79051"/>
          <a:stretch>
            <a:fillRect/>
          </a:stretch>
        </p:blipFill>
        <p:spPr>
          <a:xfrm>
            <a:off x="9153147" y="6028450"/>
            <a:ext cx="1543952" cy="7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73"/>
          <p:cNvSpPr txBox="1">
            <a:spLocks noGrp="1"/>
          </p:cNvSpPr>
          <p:nvPr>
            <p:ph type="title"/>
          </p:nvPr>
        </p:nvSpPr>
        <p:spPr>
          <a:xfrm>
            <a:off x="205473" y="177960"/>
            <a:ext cx="8210275" cy="1176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sz="3200" b="1" i="0" u="none" strike="noStrike" dirty="0">
                <a:highlight>
                  <a:srgbClr val="000000">
                    <a:alpha val="0"/>
                  </a:srgbClr>
                </a:highlight>
                <a:latin typeface="Roboto"/>
              </a:rPr>
              <a:t>¿</a:t>
            </a:r>
            <a:r>
              <a:rPr sz="3200" b="1" i="0" u="none" strike="noStrike" dirty="0" err="1">
                <a:highlight>
                  <a:srgbClr val="000000">
                    <a:alpha val="0"/>
                  </a:srgbClr>
                </a:highlight>
                <a:latin typeface="Roboto"/>
              </a:rPr>
              <a:t>Quiénes</a:t>
            </a:r>
            <a:r>
              <a:rPr sz="3200" b="1" i="0" u="none" strike="noStrike" dirty="0">
                <a:highlight>
                  <a:srgbClr val="000000">
                    <a:alpha val="0"/>
                  </a:srgbClr>
                </a:highlight>
                <a:latin typeface="Roboto"/>
              </a:rPr>
              <a:t> son </a:t>
            </a:r>
            <a:r>
              <a:rPr sz="3200" b="1" i="0" u="none" strike="noStrike" dirty="0" err="1">
                <a:highlight>
                  <a:srgbClr val="000000">
                    <a:alpha val="0"/>
                  </a:srgbClr>
                </a:highlight>
                <a:latin typeface="Roboto"/>
              </a:rPr>
              <a:t>nuestros</a:t>
            </a:r>
            <a:r>
              <a:rPr sz="3200" b="1" i="0" u="none" strike="noStrike" dirty="0">
                <a:highlight>
                  <a:srgbClr val="000000">
                    <a:alpha val="0"/>
                  </a:srgbClr>
                </a:highlight>
                <a:latin typeface="Roboto"/>
              </a:rPr>
              <a:t> </a:t>
            </a:r>
            <a:r>
              <a:rPr sz="3200" b="1" i="0" u="none" strike="noStrike" dirty="0" err="1">
                <a:highlight>
                  <a:srgbClr val="000000">
                    <a:alpha val="0"/>
                  </a:srgbClr>
                </a:highlight>
                <a:latin typeface="Roboto"/>
              </a:rPr>
              <a:t>estudiantes</a:t>
            </a:r>
            <a:r>
              <a:rPr sz="3200" b="1" i="0" u="none" strike="noStrike" dirty="0">
                <a:highlight>
                  <a:srgbClr val="000000">
                    <a:alpha val="0"/>
                  </a:srgbClr>
                </a:highlight>
                <a:latin typeface="Roboto"/>
              </a:rPr>
              <a:t> de BCSD?</a:t>
            </a:r>
            <a:endParaRPr sz="3200" dirty="0"/>
          </a:p>
        </p:txBody>
      </p:sp>
      <p:sp>
        <p:nvSpPr>
          <p:cNvPr id="799" name="Google Shape;799;p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13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9</a:t>
            </a:r>
            <a:endParaRPr/>
          </a:p>
        </p:txBody>
      </p:sp>
      <p:pic>
        <p:nvPicPr>
          <p:cNvPr id="800" name="Google Shape;800;p73"/>
          <p:cNvPicPr preferRelativeResize="0"/>
          <p:nvPr/>
        </p:nvPicPr>
        <p:blipFill>
          <a:blip r:embed="rId3">
            <a:alphaModFix/>
          </a:blip>
          <a:srcRect r="27593"/>
          <a:stretch>
            <a:fillRect/>
          </a:stretch>
        </p:blipFill>
        <p:spPr>
          <a:xfrm>
            <a:off x="8415750" y="446025"/>
            <a:ext cx="3337200" cy="5578625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01" name="Google Shape;801;p73"/>
          <p:cNvSpPr txBox="1">
            <a:spLocks noGrp="1"/>
          </p:cNvSpPr>
          <p:nvPr>
            <p:ph type="subTitle" idx="2"/>
          </p:nvPr>
        </p:nvSpPr>
        <p:spPr>
          <a:xfrm>
            <a:off x="205473" y="1127234"/>
            <a:ext cx="3337200" cy="88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2100"/>
              </a:spcAft>
              <a:buNone/>
            </a:pPr>
            <a:r>
              <a:rPr sz="3200" b="0" i="0" u="none" strike="noStrike" dirty="0">
                <a:highlight>
                  <a:srgbClr val="000000">
                    <a:alpha val="0"/>
                  </a:srgbClr>
                </a:highlight>
                <a:latin typeface="Roboto"/>
              </a:rPr>
              <a:t>2019-2023</a:t>
            </a:r>
            <a:endParaRPr sz="3200" dirty="0"/>
          </a:p>
        </p:txBody>
      </p:sp>
      <p:sp>
        <p:nvSpPr>
          <p:cNvPr id="802" name="Google Shape;802;p73"/>
          <p:cNvSpPr txBox="1"/>
          <p:nvPr/>
        </p:nvSpPr>
        <p:spPr>
          <a:xfrm>
            <a:off x="148331" y="1790706"/>
            <a:ext cx="3216600" cy="4533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b="1" i="0" u="sng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BCSD 2023</a:t>
            </a:r>
            <a:r>
              <a:rPr b="1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1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Inscripción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distrito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3,563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Almuerzo gratis y a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precio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reducido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36.68%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Estudiantes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aprendiend</a:t>
            </a:r>
            <a:r>
              <a:rPr lang="en-US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inglés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18%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Estudiantes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discapacidades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16%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sng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Origen </a:t>
            </a:r>
            <a:r>
              <a:rPr b="0" i="0" u="sng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étnico</a:t>
            </a:r>
            <a:r>
              <a:rPr b="0" i="0" u="sng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u="sng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Blanco: 49%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Hispánico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41%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Multirracial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4%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Negro: 3%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b="0" i="0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Asiático</a:t>
            </a:r>
            <a:r>
              <a:rPr b="0" i="0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: 3%</a:t>
            </a:r>
            <a:endParaRPr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sz="1100" b="0" i="1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Fuente: </a:t>
            </a:r>
            <a:r>
              <a:rPr sz="1100" b="0" i="1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Datos</a:t>
            </a:r>
            <a:r>
              <a:rPr sz="1100" b="0" i="1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sz="1100" b="0" i="1" u="none" strike="noStrike" dirty="0" err="1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inscripción</a:t>
            </a:r>
            <a:r>
              <a:rPr sz="1100" b="0" i="1" u="none" strike="noStrike" dirty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Roboto"/>
                <a:ea typeface="Roboto"/>
                <a:cs typeface="Roboto"/>
                <a:sym typeface="Roboto"/>
              </a:rPr>
              <a:t> escolar del NYSED</a:t>
            </a:r>
            <a:endParaRPr sz="1100" i="1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3" name="Google Shape;803;p73"/>
          <p:cNvGrpSpPr/>
          <p:nvPr/>
        </p:nvGrpSpPr>
        <p:grpSpPr>
          <a:xfrm>
            <a:off x="3855011" y="1001725"/>
            <a:ext cx="4070659" cy="5803200"/>
            <a:chOff x="3855011" y="1001725"/>
            <a:chExt cx="4070659" cy="5803200"/>
          </a:xfrm>
        </p:grpSpPr>
        <p:pic>
          <p:nvPicPr>
            <p:cNvPr id="804" name="Google Shape;804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55011" y="1001725"/>
              <a:ext cx="4070659" cy="5803200"/>
            </a:xfrm>
            <a:prstGeom prst="rect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805" name="Google Shape;805;p73"/>
            <p:cNvSpPr txBox="1"/>
            <p:nvPr/>
          </p:nvSpPr>
          <p:spPr>
            <a:xfrm>
              <a:off x="7010400" y="2000250"/>
              <a:ext cx="787500" cy="13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700" b="0" i="0" u="none" strike="noStrike">
                  <a:solidFill>
                    <a:srgbClr val="595959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Indio</a:t>
              </a:r>
              <a:endParaRPr sz="7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7.14"/>
  <p:tag name="AS_TITLE" val="Aspose.Slides for .NET 4.0 Client Profile"/>
  <p:tag name="AS_VERSION" val="21.7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E1F19"/>
      </a:accent1>
      <a:accent2>
        <a:srgbClr val="F38375"/>
      </a:accent2>
      <a:accent3>
        <a:srgbClr val="F7A399"/>
      </a:accent3>
      <a:accent4>
        <a:srgbClr val="FBC3BC"/>
      </a:accent4>
      <a:accent5>
        <a:srgbClr val="FFE3E0"/>
      </a:accent5>
      <a:accent6>
        <a:srgbClr val="D95A4A"/>
      </a:accent6>
      <a:hlink>
        <a:srgbClr val="8D372C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arlet Template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C0000"/>
      </a:lt2>
      <a:accent1>
        <a:srgbClr val="E06666"/>
      </a:accent1>
      <a:accent2>
        <a:srgbClr val="CC0000"/>
      </a:accent2>
      <a:accent3>
        <a:srgbClr val="990000"/>
      </a:accent3>
      <a:accent4>
        <a:srgbClr val="EBEBEB"/>
      </a:accent4>
      <a:accent5>
        <a:srgbClr val="CCCCCC"/>
      </a:accent5>
      <a:accent6>
        <a:srgbClr val="43434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E1F19"/>
      </a:accent1>
      <a:accent2>
        <a:srgbClr val="F38375"/>
      </a:accent2>
      <a:accent3>
        <a:srgbClr val="F7A399"/>
      </a:accent3>
      <a:accent4>
        <a:srgbClr val="FBC3BC"/>
      </a:accent4>
      <a:accent5>
        <a:srgbClr val="FFE3E0"/>
      </a:accent5>
      <a:accent6>
        <a:srgbClr val="D95A4A"/>
      </a:accent6>
      <a:hlink>
        <a:srgbClr val="8D372C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Mania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4298</Words>
  <Application>Microsoft Office PowerPoint</Application>
  <PresentationFormat>Widescreen</PresentationFormat>
  <Paragraphs>662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Calibri</vt:lpstr>
      <vt:lpstr>Barlow Condensed</vt:lpstr>
      <vt:lpstr>Hind Madurai</vt:lpstr>
      <vt:lpstr>Times New Roman</vt:lpstr>
      <vt:lpstr>Roboto</vt:lpstr>
      <vt:lpstr>Archivo</vt:lpstr>
      <vt:lpstr>Arial</vt:lpstr>
      <vt:lpstr>Poppins</vt:lpstr>
      <vt:lpstr>Homemade Apple</vt:lpstr>
      <vt:lpstr>SlidesMania</vt:lpstr>
      <vt:lpstr>Scarlet Template SlidesMania</vt:lpstr>
      <vt:lpstr>Simple Light</vt:lpstr>
      <vt:lpstr>SlidesMania</vt:lpstr>
      <vt:lpstr>Presupuesto propuesto por el superintendente  2024-25</vt:lpstr>
      <vt:lpstr>Misión de BCSD</vt:lpstr>
      <vt:lpstr>Calendario presupuestario</vt:lpstr>
      <vt:lpstr>Prioridades presupuestarias 2024-2025</vt:lpstr>
      <vt:lpstr>Adaptación a las condiciones cambiantes:</vt:lpstr>
      <vt:lpstr>Punto de partida 2022-23: Brecha de 6,7 millones de dólares</vt:lpstr>
      <vt:lpstr>Nuestro camino hacia la excelencia sostenible</vt:lpstr>
      <vt:lpstr>Nuestro camino hacia la excelencia sostenible</vt:lpstr>
      <vt:lpstr>¿Quiénes son nuestros estudiantes de BCSD?</vt:lpstr>
      <vt:lpstr>Quiénes somos hoy: Personal actual</vt:lpstr>
      <vt:lpstr>Proyecciones de Matrícula de Primaria</vt:lpstr>
      <vt:lpstr>PowerPoint Presentation</vt:lpstr>
      <vt:lpstr>Proyecciones de matrícula de secundaria 2024-25 (a partir del 3/1/2024)</vt:lpstr>
      <vt:lpstr>Reducciones de personal, desgaste, exceso</vt:lpstr>
      <vt:lpstr>Proyecciones del tamaño de las clases de FLMS</vt:lpstr>
      <vt:lpstr>Reducciones (-) $3,423,000</vt:lpstr>
      <vt:lpstr>Adiciones(+) $2,158,000 </vt:lpstr>
      <vt:lpstr>Reimaginación y dimensionamiento adecuado</vt:lpstr>
      <vt:lpstr>Reimaginación y dimensionamiento adecuado</vt:lpstr>
      <vt:lpstr>Reimaginación y dimensionamiento adecuado</vt:lpstr>
      <vt:lpstr>Reimaginación y dimensionamiento adecuado</vt:lpstr>
      <vt:lpstr>Detalle del presupuesto</vt:lpstr>
      <vt:lpstr>Presupuesto por componente</vt:lpstr>
      <vt:lpstr>Presupuesto por objeto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propuesto por el superintendente  2024-25</dc:title>
  <dc:creator>Mooney, Katherine</dc:creator>
  <cp:lastModifiedBy>Mooney, Katherine</cp:lastModifiedBy>
  <cp:revision>156</cp:revision>
  <cp:lastPrinted>2024-03-22T14:16:57Z</cp:lastPrinted>
  <dcterms:created xsi:type="dcterms:W3CDTF">2024-03-21T14:39:57Z</dcterms:created>
  <dcterms:modified xsi:type="dcterms:W3CDTF">2024-03-25T12:24:15Z</dcterms:modified>
</cp:coreProperties>
</file>