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3" r:id="rId9"/>
    <p:sldId id="265" r:id="rId10"/>
    <p:sldId id="262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0" y="8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8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4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1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4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8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2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47DD-2E2E-43A7-9D4A-75E9530DF0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9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chool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915400" cy="4800600"/>
          </a:xfrm>
          <a:prstGeom prst="rect">
            <a:avLst/>
          </a:prstGeom>
          <a:gradFill>
            <a:gsLst>
              <a:gs pos="40000">
                <a:srgbClr val="D3E0EF"/>
              </a:gs>
              <a:gs pos="68500">
                <a:srgbClr val="D3E0EF"/>
              </a:gs>
              <a:gs pos="63000">
                <a:schemeClr val="accent1">
                  <a:lumMod val="5000"/>
                  <a:lumOff val="95000"/>
                  <a:alpha val="3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Bedford Central School District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pt-BR" dirty="0">
                <a:solidFill>
                  <a:schemeClr val="accent1"/>
                </a:solidFill>
              </a:rPr>
              <a:t>Distrito Escolar Central de Bedford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20728"/>
            <a:ext cx="8305800" cy="1752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Transportation Department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Departamento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dirty="0" err="1">
                <a:solidFill>
                  <a:srgbClr val="FF0000"/>
                </a:solidFill>
              </a:rPr>
              <a:t>transporte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/>
              <a:t>Questions? / </a:t>
            </a:r>
            <a:r>
              <a:rPr lang="en-US" dirty="0" err="1"/>
              <a:t>Preguntas</a:t>
            </a:r>
            <a:r>
              <a:rPr lang="en-US" dirty="0"/>
              <a:t>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17526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19400"/>
            <a:ext cx="5638799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10600" cy="487362"/>
          </a:xfrm>
        </p:spPr>
        <p:txBody>
          <a:bodyPr>
            <a:no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District Transportation Overview /</a:t>
            </a:r>
            <a:br>
              <a:rPr lang="en-US" sz="3200" u="sng" dirty="0">
                <a:solidFill>
                  <a:srgbClr val="FF0000"/>
                </a:solidFill>
              </a:rPr>
            </a:br>
            <a:r>
              <a:rPr lang="es-419" sz="3200" u="sng" dirty="0">
                <a:solidFill>
                  <a:schemeClr val="accent1"/>
                </a:solidFill>
              </a:rPr>
              <a:t>Descripción general del transporte del distrito</a:t>
            </a:r>
            <a:endParaRPr lang="en-US" sz="3200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u="sng" dirty="0">
                <a:solidFill>
                  <a:srgbClr val="FF0000"/>
                </a:solidFill>
              </a:rPr>
              <a:t>BEDFORD CSD TRANSPORTATION DEPARTMENT/ </a:t>
            </a:r>
            <a:r>
              <a:rPr lang="pt-BR" sz="2800" u="sng" dirty="0">
                <a:solidFill>
                  <a:schemeClr val="accent1"/>
                </a:solidFill>
              </a:rPr>
              <a:t>DEPARTAMENTO DE TRANSPORTE DE BEDFORD CSD</a:t>
            </a:r>
            <a:endParaRPr lang="en-US" sz="2800" u="sng" dirty="0">
              <a:solidFill>
                <a:schemeClr val="accent1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Mark Connolly </a:t>
            </a:r>
            <a:r>
              <a:rPr lang="en-US" sz="2000" dirty="0">
                <a:solidFill>
                  <a:srgbClr val="FF0000"/>
                </a:solidFill>
              </a:rPr>
              <a:t>– Transportation Supervisor/</a:t>
            </a:r>
            <a:r>
              <a:rPr lang="en-US" sz="2000" dirty="0">
                <a:solidFill>
                  <a:schemeClr val="accent1"/>
                </a:solidFill>
              </a:rPr>
              <a:t> Supervisor de </a:t>
            </a:r>
            <a:r>
              <a:rPr lang="en-US" sz="2000" dirty="0" err="1">
                <a:solidFill>
                  <a:schemeClr val="accent1"/>
                </a:solidFill>
              </a:rPr>
              <a:t>transporte</a:t>
            </a:r>
            <a:endParaRPr lang="en-US" sz="2000" dirty="0">
              <a:solidFill>
                <a:schemeClr val="accent1"/>
              </a:solidFill>
            </a:endParaRP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mconnolly4684@bcsdny.org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Judith Tidmus </a:t>
            </a:r>
            <a:r>
              <a:rPr lang="en-US" sz="2000" dirty="0">
                <a:solidFill>
                  <a:srgbClr val="FF0000"/>
                </a:solidFill>
              </a:rPr>
              <a:t>– Senior Office Assistant / </a:t>
            </a:r>
            <a:r>
              <a:rPr lang="en-US" sz="2000" dirty="0" err="1">
                <a:solidFill>
                  <a:srgbClr val="FF0000"/>
                </a:solidFill>
              </a:rPr>
              <a:t>Asistente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oficina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jtidmus3552@bcsdny.org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         	Telephone/ </a:t>
            </a:r>
            <a:r>
              <a:rPr lang="en-US" sz="2000" dirty="0" err="1">
                <a:solidFill>
                  <a:schemeClr val="accent1"/>
                </a:solidFill>
              </a:rPr>
              <a:t>Telefono</a:t>
            </a:r>
            <a:r>
              <a:rPr lang="en-US" sz="2000" dirty="0">
                <a:solidFill>
                  <a:srgbClr val="FF0000"/>
                </a:solidFill>
              </a:rPr>
              <a:t>: 914-241-6001 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	Fax: 914-244-3475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         Office Hours/ </a:t>
            </a:r>
            <a:r>
              <a:rPr lang="en-US" sz="2000" dirty="0">
                <a:solidFill>
                  <a:schemeClr val="accent1"/>
                </a:solidFill>
              </a:rPr>
              <a:t>Horas de </a:t>
            </a:r>
            <a:r>
              <a:rPr lang="en-US" sz="2000" dirty="0" err="1">
                <a:solidFill>
                  <a:schemeClr val="accent1"/>
                </a:solidFill>
              </a:rPr>
              <a:t>Oficina</a:t>
            </a:r>
            <a:r>
              <a:rPr lang="en-US" sz="2000" dirty="0">
                <a:solidFill>
                  <a:srgbClr val="FF0000"/>
                </a:solidFill>
              </a:rPr>
              <a:t>: 7:00 AM to 4:00 PM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sz="2600" u="sng" dirty="0">
                <a:solidFill>
                  <a:srgbClr val="FF0000"/>
                </a:solidFill>
              </a:rPr>
              <a:t>TOWNE BUS CORP / WE TRANSPORT</a:t>
            </a:r>
            <a:endParaRPr lang="en-US" sz="2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         Telephone: </a:t>
            </a:r>
            <a:r>
              <a:rPr lang="en-US" sz="2000">
                <a:solidFill>
                  <a:srgbClr val="FF0000"/>
                </a:solidFill>
              </a:rPr>
              <a:t>914-234-8668 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         Office Hours: 6:00 AM to 6:00 PM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86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/>
              <a:t>Highly Regulated Industry- Drivers/</a:t>
            </a:r>
            <a:br>
              <a:rPr lang="en-US" sz="3600" b="1" u="sng" dirty="0"/>
            </a:br>
            <a:r>
              <a:rPr lang="en-US" sz="3200" b="1" u="sng" dirty="0" err="1">
                <a:solidFill>
                  <a:schemeClr val="accent1"/>
                </a:solidFill>
              </a:rPr>
              <a:t>Industria</a:t>
            </a:r>
            <a:r>
              <a:rPr lang="en-US" sz="3200" b="1" u="sng" dirty="0">
                <a:solidFill>
                  <a:schemeClr val="accent1"/>
                </a:solidFill>
              </a:rPr>
              <a:t> </a:t>
            </a:r>
            <a:r>
              <a:rPr lang="en-US" sz="3200" b="1" u="sng" dirty="0" err="1">
                <a:solidFill>
                  <a:schemeClr val="accent1"/>
                </a:solidFill>
              </a:rPr>
              <a:t>altamente</a:t>
            </a:r>
            <a:r>
              <a:rPr lang="en-US" sz="3200" b="1" u="sng" dirty="0">
                <a:solidFill>
                  <a:schemeClr val="accent1"/>
                </a:solidFill>
              </a:rPr>
              <a:t> </a:t>
            </a:r>
            <a:r>
              <a:rPr lang="en-US" sz="3200" b="1" u="sng" dirty="0" err="1">
                <a:solidFill>
                  <a:schemeClr val="accent1"/>
                </a:solidFill>
              </a:rPr>
              <a:t>regulada</a:t>
            </a:r>
            <a:r>
              <a:rPr lang="en-US" sz="3200" b="1" u="sng" dirty="0">
                <a:solidFill>
                  <a:schemeClr val="accent1"/>
                </a:solidFill>
              </a:rPr>
              <a:t> - </a:t>
            </a:r>
            <a:r>
              <a:rPr lang="en-US" sz="3200" b="1" u="sng" dirty="0" err="1">
                <a:solidFill>
                  <a:schemeClr val="accent1"/>
                </a:solidFill>
              </a:rPr>
              <a:t>Conductores</a:t>
            </a:r>
            <a:endParaRPr lang="en-US" sz="3600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163782"/>
            <a:ext cx="8229600" cy="51054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NYS Department of Motor Vehicles / </a:t>
            </a:r>
            <a:r>
              <a:rPr lang="es-419" dirty="0">
                <a:solidFill>
                  <a:schemeClr val="accent1"/>
                </a:solidFill>
              </a:rPr>
              <a:t>Departamento de Vehículos Motorizados del Estado de Nueva York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Article 19-A of the Vehicle &amp; Traffic Law / </a:t>
            </a:r>
            <a:r>
              <a:rPr lang="es-419" dirty="0">
                <a:solidFill>
                  <a:schemeClr val="accent1"/>
                </a:solidFill>
              </a:rPr>
              <a:t>Artículo 19-A de la Ley de Vehículos y Tránsito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Part 6 of the Commissioner of Education Regulations / </a:t>
            </a:r>
            <a:r>
              <a:rPr lang="es-419" dirty="0">
                <a:solidFill>
                  <a:schemeClr val="accent1"/>
                </a:solidFill>
              </a:rPr>
              <a:t>Parte 6 de las Regulaciones del Comisionado de Educación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sz="2500" dirty="0"/>
              <a:t>Set the rules for driver qualifications before hiring and during service; enhanced by district contract requirements / </a:t>
            </a:r>
            <a:r>
              <a:rPr lang="es-419" sz="2500" dirty="0">
                <a:solidFill>
                  <a:schemeClr val="accent1"/>
                </a:solidFill>
              </a:rPr>
              <a:t>Establecer las reglas para las calificaciones de los conductores antes de la contratación y durante el servicio; mejorado por los requisitos del contrato del distrito</a:t>
            </a:r>
            <a:endParaRPr lang="en-US" sz="2500" dirty="0">
              <a:solidFill>
                <a:schemeClr val="accent1"/>
              </a:solidFill>
            </a:endParaRPr>
          </a:p>
          <a:p>
            <a:pPr lvl="2"/>
            <a:r>
              <a:rPr lang="en-US" sz="2500" dirty="0"/>
              <a:t>New Federal Requirement – Entry Level Driver Training (FMCSA) / </a:t>
            </a:r>
            <a:r>
              <a:rPr lang="es-419" sz="2500" dirty="0">
                <a:solidFill>
                  <a:schemeClr val="accent1"/>
                </a:solidFill>
              </a:rPr>
              <a:t>Nuevo requisito federal: capacitación para conductores de nivel básico (FMCSA)</a:t>
            </a:r>
            <a:endParaRPr lang="en-US" sz="2500" dirty="0">
              <a:solidFill>
                <a:schemeClr val="accent1"/>
              </a:solidFill>
            </a:endParaRPr>
          </a:p>
          <a:p>
            <a:pPr lvl="2"/>
            <a:r>
              <a:rPr lang="en-US" sz="2500" dirty="0"/>
              <a:t>Annual physical exam by a NYSDOT approved physician/ </a:t>
            </a:r>
            <a:r>
              <a:rPr lang="en-US" sz="2500" dirty="0">
                <a:solidFill>
                  <a:schemeClr val="accent1"/>
                </a:solidFill>
              </a:rPr>
              <a:t>Examen </a:t>
            </a:r>
            <a:r>
              <a:rPr lang="en-US" sz="2500" dirty="0" err="1">
                <a:solidFill>
                  <a:schemeClr val="accent1"/>
                </a:solidFill>
              </a:rPr>
              <a:t>físico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anual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realizado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por</a:t>
            </a:r>
            <a:r>
              <a:rPr lang="en-US" sz="2500" dirty="0">
                <a:solidFill>
                  <a:schemeClr val="accent1"/>
                </a:solidFill>
              </a:rPr>
              <a:t> un </a:t>
            </a:r>
            <a:r>
              <a:rPr lang="en-US" sz="2500" dirty="0" err="1">
                <a:solidFill>
                  <a:schemeClr val="accent1"/>
                </a:solidFill>
              </a:rPr>
              <a:t>médico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aprobado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por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el</a:t>
            </a:r>
            <a:r>
              <a:rPr lang="en-US" sz="2500" dirty="0">
                <a:solidFill>
                  <a:schemeClr val="accent1"/>
                </a:solidFill>
              </a:rPr>
              <a:t> NYSDOT</a:t>
            </a:r>
          </a:p>
          <a:p>
            <a:pPr lvl="2"/>
            <a:r>
              <a:rPr lang="en-US" sz="2500" dirty="0"/>
              <a:t>Fingerprinting for criminal background check/ </a:t>
            </a:r>
            <a:r>
              <a:rPr lang="es-419" sz="2500" dirty="0">
                <a:solidFill>
                  <a:schemeClr val="accent1"/>
                </a:solidFill>
              </a:rPr>
              <a:t>Toma de huellas digitales para verificación de antecedentes penales</a:t>
            </a:r>
            <a:endParaRPr lang="en-US" sz="2500" dirty="0">
              <a:solidFill>
                <a:schemeClr val="accent1"/>
              </a:solidFill>
            </a:endParaRPr>
          </a:p>
          <a:p>
            <a:pPr lvl="2"/>
            <a:r>
              <a:rPr lang="en-US" sz="2500" dirty="0"/>
              <a:t>Biennial behind-the-wheel driving test; announced/unannounced observations/ </a:t>
            </a:r>
            <a:r>
              <a:rPr lang="es-419" sz="2500" dirty="0">
                <a:solidFill>
                  <a:schemeClr val="accent1"/>
                </a:solidFill>
              </a:rPr>
              <a:t>Prueba de manejo bienal detrás del volante; observaciones anunciadas/no anunciadas</a:t>
            </a:r>
            <a:endParaRPr lang="en-US" sz="2500" dirty="0">
              <a:solidFill>
                <a:schemeClr val="accent1"/>
              </a:solidFill>
            </a:endParaRPr>
          </a:p>
          <a:p>
            <a:pPr lvl="2"/>
            <a:r>
              <a:rPr lang="en-US" sz="2500" dirty="0"/>
              <a:t>Biennial written test on rules of the road </a:t>
            </a:r>
            <a:r>
              <a:rPr lang="en-US" sz="2500" dirty="0">
                <a:solidFill>
                  <a:schemeClr val="accent1"/>
                </a:solidFill>
              </a:rPr>
              <a:t>/ </a:t>
            </a:r>
            <a:r>
              <a:rPr lang="es-419" sz="2500" dirty="0">
                <a:solidFill>
                  <a:schemeClr val="accent1"/>
                </a:solidFill>
              </a:rPr>
              <a:t>Prueba escrita bienal sobre reglas de tránsito</a:t>
            </a:r>
            <a:endParaRPr lang="en-US" sz="2500" dirty="0">
              <a:solidFill>
                <a:schemeClr val="accent1"/>
              </a:solidFill>
            </a:endParaRPr>
          </a:p>
          <a:p>
            <a:pPr lvl="2"/>
            <a:r>
              <a:rPr lang="en-US" sz="2500" dirty="0"/>
              <a:t>Annual review of driving record &amp; personal interview / </a:t>
            </a:r>
            <a:r>
              <a:rPr lang="es-419" sz="2500" dirty="0">
                <a:solidFill>
                  <a:schemeClr val="accent1"/>
                </a:solidFill>
              </a:rPr>
              <a:t>Revisión anual del historial de manejo y entrevista personal</a:t>
            </a:r>
            <a:endParaRPr lang="en-US" sz="2500" dirty="0">
              <a:solidFill>
                <a:schemeClr val="accent1"/>
              </a:solidFill>
            </a:endParaRPr>
          </a:p>
          <a:p>
            <a:pPr lvl="2"/>
            <a:r>
              <a:rPr lang="en-US" sz="2500" dirty="0"/>
              <a:t>Pre-employment, random and post accident drug and alcohol testing; / </a:t>
            </a:r>
            <a:r>
              <a:rPr lang="es-419" sz="2500" dirty="0">
                <a:solidFill>
                  <a:schemeClr val="accent1"/>
                </a:solidFill>
              </a:rPr>
              <a:t>Pruebas de alcohol y drogas antes del empleo, al azar y después del accidente</a:t>
            </a:r>
            <a:endParaRPr lang="en-US" sz="2500" dirty="0">
              <a:solidFill>
                <a:schemeClr val="accent1"/>
              </a:solidFill>
            </a:endParaRPr>
          </a:p>
          <a:p>
            <a:pPr lvl="2"/>
            <a:r>
              <a:rPr lang="en-US" sz="2500" dirty="0"/>
              <a:t>References &amp; 3-10 year employer check, driving history &amp; substance testing records/ </a:t>
            </a:r>
            <a:r>
              <a:rPr lang="es-419" sz="2500" dirty="0">
                <a:solidFill>
                  <a:schemeClr val="accent1"/>
                </a:solidFill>
              </a:rPr>
              <a:t>Referencias y verificación de empleador de 3 a 10 años, historial de manejo y registros de pruebas de sustancias</a:t>
            </a:r>
            <a:endParaRPr lang="en-US" sz="2500" dirty="0">
              <a:solidFill>
                <a:schemeClr val="accent1"/>
              </a:solidFill>
            </a:endParaRPr>
          </a:p>
          <a:p>
            <a:pPr lvl="2"/>
            <a:r>
              <a:rPr lang="en-US" sz="2500" dirty="0"/>
              <a:t>Valid license for capacity and size of vehicle / </a:t>
            </a:r>
            <a:r>
              <a:rPr lang="es-419" sz="2500" dirty="0">
                <a:solidFill>
                  <a:schemeClr val="accent1"/>
                </a:solidFill>
              </a:rPr>
              <a:t>Licencia válida para la capacidad y tamaño del vehículo</a:t>
            </a:r>
            <a:endParaRPr lang="en-US" sz="2500" dirty="0">
              <a:solidFill>
                <a:schemeClr val="accent1"/>
              </a:solidFill>
            </a:endParaRPr>
          </a:p>
          <a:p>
            <a:pPr lvl="2"/>
            <a:r>
              <a:rPr lang="en-US" sz="2500" dirty="0"/>
              <a:t>National Safety Council Defensive Driving Course/ </a:t>
            </a:r>
            <a:r>
              <a:rPr lang="es-419" sz="2500" dirty="0">
                <a:solidFill>
                  <a:schemeClr val="accent1"/>
                </a:solidFill>
              </a:rPr>
              <a:t>Curso de Manejo Defensivo del Consejo Nacional de Seguridad</a:t>
            </a:r>
            <a:endParaRPr lang="en-US" sz="2500" dirty="0">
              <a:solidFill>
                <a:schemeClr val="accent1"/>
              </a:solidFill>
            </a:endParaRPr>
          </a:p>
          <a:p>
            <a:pPr lvl="2"/>
            <a:r>
              <a:rPr lang="en-US" sz="2500" dirty="0"/>
              <a:t>NYSED Refresher training twice each year / </a:t>
            </a:r>
            <a:r>
              <a:rPr lang="es-419" sz="2500" dirty="0">
                <a:solidFill>
                  <a:schemeClr val="accent1"/>
                </a:solidFill>
              </a:rPr>
              <a:t>Capacitación de actualización del </a:t>
            </a:r>
          </a:p>
          <a:p>
            <a:pPr lvl="2"/>
            <a:r>
              <a:rPr lang="es-419" sz="2500" dirty="0">
                <a:solidFill>
                  <a:schemeClr val="accent1"/>
                </a:solidFill>
              </a:rPr>
              <a:t>NYSED dos veces al año</a:t>
            </a:r>
            <a:endParaRPr lang="en-US" sz="2500" dirty="0">
              <a:solidFill>
                <a:schemeClr val="accent1"/>
              </a:solidFill>
            </a:endParaRPr>
          </a:p>
        </p:txBody>
      </p:sp>
      <p:sp>
        <p:nvSpPr>
          <p:cNvPr id="5" name="AutoShape 4" descr="Image result for bus driv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bus driv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64" y="5486400"/>
            <a:ext cx="1815811" cy="1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/>
              <a:t>Highly Regulated Industry – Vehicles/</a:t>
            </a:r>
            <a:br>
              <a:rPr lang="en-US" sz="3600" b="1" u="sng" dirty="0"/>
            </a:br>
            <a:r>
              <a:rPr lang="en-US" sz="3600" b="1" u="sng" dirty="0" err="1">
                <a:solidFill>
                  <a:schemeClr val="accent1"/>
                </a:solidFill>
              </a:rPr>
              <a:t>Industria</a:t>
            </a:r>
            <a:r>
              <a:rPr lang="en-US" sz="3600" b="1" u="sng" dirty="0">
                <a:solidFill>
                  <a:schemeClr val="accent1"/>
                </a:solidFill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</a:rPr>
              <a:t>Altamente</a:t>
            </a:r>
            <a:r>
              <a:rPr lang="en-US" sz="3600" b="1" u="sng" dirty="0">
                <a:solidFill>
                  <a:schemeClr val="accent1"/>
                </a:solidFill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</a:rPr>
              <a:t>Regulada</a:t>
            </a:r>
            <a:r>
              <a:rPr lang="en-US" sz="3600" b="1" u="sng" dirty="0">
                <a:solidFill>
                  <a:schemeClr val="accent1"/>
                </a:solidFill>
              </a:rPr>
              <a:t> - </a:t>
            </a:r>
            <a:r>
              <a:rPr lang="en-US" sz="3600" b="1" u="sng" dirty="0" err="1">
                <a:solidFill>
                  <a:schemeClr val="accent1"/>
                </a:solidFill>
              </a:rPr>
              <a:t>Vehículos</a:t>
            </a:r>
            <a:endParaRPr lang="en-US" sz="3600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709"/>
            <a:ext cx="8229600" cy="54102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NYS Department of Transportation</a:t>
            </a:r>
            <a:r>
              <a:rPr lang="en-US" dirty="0">
                <a:solidFill>
                  <a:schemeClr val="accent1"/>
                </a:solidFill>
              </a:rPr>
              <a:t>/ </a:t>
            </a:r>
            <a:r>
              <a:rPr lang="es-419" dirty="0">
                <a:solidFill>
                  <a:schemeClr val="accent1"/>
                </a:solidFill>
              </a:rPr>
              <a:t>Departamento de Transporte del Estado de Nueva York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Oversees condition of school bus fleets and maintenance facilities / </a:t>
            </a:r>
            <a:r>
              <a:rPr lang="es-419" dirty="0">
                <a:solidFill>
                  <a:schemeClr val="accent1"/>
                </a:solidFill>
              </a:rPr>
              <a:t>Supervisa el estado de las flotas de autobuses escolares y las instalaciones de mantenimiento.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Semi-annual bus inspections (every six months) / </a:t>
            </a:r>
            <a:r>
              <a:rPr lang="en-US" dirty="0" err="1">
                <a:solidFill>
                  <a:schemeClr val="accent1"/>
                </a:solidFill>
              </a:rPr>
              <a:t>Inspecciones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semestrales</a:t>
            </a:r>
            <a:r>
              <a:rPr lang="en-US" dirty="0">
                <a:solidFill>
                  <a:schemeClr val="accent1"/>
                </a:solidFill>
              </a:rPr>
              <a:t> de autobuses (</a:t>
            </a:r>
            <a:r>
              <a:rPr lang="en-US" dirty="0" err="1">
                <a:solidFill>
                  <a:schemeClr val="accent1"/>
                </a:solidFill>
              </a:rPr>
              <a:t>cada</a:t>
            </a:r>
            <a:r>
              <a:rPr lang="en-US" dirty="0">
                <a:solidFill>
                  <a:schemeClr val="accent1"/>
                </a:solidFill>
              </a:rPr>
              <a:t> seis meses)</a:t>
            </a:r>
          </a:p>
          <a:p>
            <a:pPr lvl="1"/>
            <a:r>
              <a:rPr lang="en-US" dirty="0"/>
              <a:t>Requires submittal of maintenance records for vehicles/ </a:t>
            </a:r>
            <a:r>
              <a:rPr lang="es-419" dirty="0">
                <a:solidFill>
                  <a:schemeClr val="accent1"/>
                </a:solidFill>
              </a:rPr>
              <a:t>Requiere presentación de registros de mantenimiento para vehículos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Authorized to remove a vehicle from service if any equipment is not in full repair or proper working order / </a:t>
            </a:r>
            <a:r>
              <a:rPr lang="es-419" dirty="0">
                <a:solidFill>
                  <a:schemeClr val="accent1"/>
                </a:solidFill>
              </a:rPr>
              <a:t>Autorizado para retirar un vehículo del servicio si algún equipo no está en plena reparación o en condiciones de funcionamiento adecuadas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Buses must be equipped with seat belts/ </a:t>
            </a:r>
            <a:r>
              <a:rPr lang="es-419" dirty="0">
                <a:solidFill>
                  <a:schemeClr val="accent1"/>
                </a:solidFill>
              </a:rPr>
              <a:t>Los autobuses deben estar equipados con cinturones de seguridad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District Contract Requirements/ </a:t>
            </a:r>
            <a:r>
              <a:rPr lang="en-US" dirty="0" err="1">
                <a:solidFill>
                  <a:schemeClr val="accent1"/>
                </a:solidFill>
              </a:rPr>
              <a:t>Requisitos</a:t>
            </a:r>
            <a:r>
              <a:rPr lang="en-US" dirty="0">
                <a:solidFill>
                  <a:schemeClr val="accent1"/>
                </a:solidFill>
              </a:rPr>
              <a:t> del </a:t>
            </a:r>
            <a:r>
              <a:rPr lang="en-US" dirty="0" err="1">
                <a:solidFill>
                  <a:schemeClr val="accent1"/>
                </a:solidFill>
              </a:rPr>
              <a:t>contrato</a:t>
            </a:r>
            <a:r>
              <a:rPr lang="en-US" dirty="0">
                <a:solidFill>
                  <a:schemeClr val="accent1"/>
                </a:solidFill>
              </a:rPr>
              <a:t> del </a:t>
            </a:r>
            <a:r>
              <a:rPr lang="en-US" dirty="0" err="1">
                <a:solidFill>
                  <a:schemeClr val="accent1"/>
                </a:solidFill>
              </a:rPr>
              <a:t>distrito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Maximum home-to-school vehicle </a:t>
            </a:r>
          </a:p>
          <a:p>
            <a:pPr marL="457200" lvl="1" indent="0">
              <a:buNone/>
            </a:pPr>
            <a:r>
              <a:rPr lang="en-US" dirty="0"/>
              <a:t>10 years for large bus; 8 years for small bus / </a:t>
            </a:r>
            <a:r>
              <a:rPr lang="es-419" dirty="0">
                <a:solidFill>
                  <a:schemeClr val="accent1"/>
                </a:solidFill>
              </a:rPr>
              <a:t>Máximo de vehículos de casa a la escuela</a:t>
            </a:r>
          </a:p>
          <a:p>
            <a:pPr marL="457200" lvl="1" indent="0">
              <a:buNone/>
            </a:pPr>
            <a:r>
              <a:rPr lang="es-419" dirty="0">
                <a:solidFill>
                  <a:schemeClr val="accent1"/>
                </a:solidFill>
              </a:rPr>
              <a:t>10 años para autobuses grandes; 8 años para autobús pequeño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Two-way radios / </a:t>
            </a:r>
            <a:r>
              <a:rPr lang="en-US" dirty="0">
                <a:solidFill>
                  <a:schemeClr val="accent1"/>
                </a:solidFill>
              </a:rPr>
              <a:t>Radios de dos </a:t>
            </a:r>
            <a:r>
              <a:rPr lang="en-US" dirty="0" err="1">
                <a:solidFill>
                  <a:schemeClr val="accent1"/>
                </a:solidFill>
              </a:rPr>
              <a:t>vías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Digital Cameras/ </a:t>
            </a:r>
            <a:r>
              <a:rPr lang="en-US" dirty="0" err="1">
                <a:solidFill>
                  <a:schemeClr val="accent1"/>
                </a:solidFill>
              </a:rPr>
              <a:t>Cámaras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digitales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Passive GPS systems/ </a:t>
            </a:r>
            <a:r>
              <a:rPr lang="en-US" dirty="0" err="1">
                <a:solidFill>
                  <a:schemeClr val="accent1"/>
                </a:solidFill>
              </a:rPr>
              <a:t>Sistemas</a:t>
            </a:r>
            <a:r>
              <a:rPr lang="en-US" dirty="0">
                <a:solidFill>
                  <a:schemeClr val="accent1"/>
                </a:solidFill>
              </a:rPr>
              <a:t> GPS </a:t>
            </a:r>
            <a:r>
              <a:rPr lang="en-US" dirty="0" err="1">
                <a:solidFill>
                  <a:schemeClr val="accent1"/>
                </a:solidFill>
              </a:rPr>
              <a:t>pasivos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91200"/>
            <a:ext cx="1905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1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</a:rPr>
              <a:t>Driver Responsibilities / </a:t>
            </a:r>
            <a:r>
              <a:rPr lang="en-US" sz="3600" b="1" u="sng" dirty="0" err="1"/>
              <a:t>Responsabilidades</a:t>
            </a:r>
            <a:r>
              <a:rPr lang="en-US" sz="3600" b="1" u="sng" dirty="0"/>
              <a:t> del conductor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096000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rgbClr val="006600"/>
                </a:solidFill>
              </a:rPr>
              <a:t>Pre-trip their bus before leaving depot/ </a:t>
            </a:r>
            <a:r>
              <a:rPr lang="es-419" sz="1400" b="1" dirty="0"/>
              <a:t>Preparar su autobús antes de salir del depósito</a:t>
            </a:r>
            <a:endParaRPr lang="en-US" sz="1400" b="1" dirty="0"/>
          </a:p>
          <a:p>
            <a:r>
              <a:rPr lang="en-US" sz="1400" b="1" dirty="0">
                <a:solidFill>
                  <a:srgbClr val="006600"/>
                </a:solidFill>
              </a:rPr>
              <a:t>Greet students with a friendly disposition; learn the names of their riders/ </a:t>
            </a:r>
            <a:r>
              <a:rPr lang="es-419" sz="1400" b="1" dirty="0"/>
              <a:t>Saludar a los estudiantes con una disposición amistosa; aprender los nombres de sus estudiantes</a:t>
            </a:r>
            <a:endParaRPr lang="en-US" sz="1400" b="1" dirty="0"/>
          </a:p>
          <a:p>
            <a:r>
              <a:rPr lang="en-US" sz="1400" b="1" dirty="0">
                <a:solidFill>
                  <a:srgbClr val="006600"/>
                </a:solidFill>
              </a:rPr>
              <a:t>Locate kindergarten students in front seats/ </a:t>
            </a:r>
            <a:r>
              <a:rPr lang="es-419" sz="1400" b="1" dirty="0"/>
              <a:t>Ubique a los estudiantes de kindergarten en los asientos delanteros</a:t>
            </a:r>
            <a:endParaRPr lang="en-US" sz="1400" b="1" dirty="0"/>
          </a:p>
          <a:p>
            <a:r>
              <a:rPr lang="en-US" sz="1400" b="1" dirty="0">
                <a:solidFill>
                  <a:srgbClr val="006600"/>
                </a:solidFill>
              </a:rPr>
              <a:t>Responsible for the complete control of the bus and student safety/ </a:t>
            </a:r>
            <a:r>
              <a:rPr lang="es-419" sz="1400" b="1" dirty="0"/>
              <a:t>Responsable del control completo del autobús y la seguridad de los estudiantes.</a:t>
            </a:r>
            <a:r>
              <a:rPr lang="en-US" sz="1400" b="1" dirty="0"/>
              <a:t> </a:t>
            </a:r>
          </a:p>
          <a:p>
            <a:r>
              <a:rPr lang="en-US" sz="1400" b="1" dirty="0">
                <a:solidFill>
                  <a:srgbClr val="006600"/>
                </a:solidFill>
              </a:rPr>
              <a:t>Student management; reporting of behavioral or other concerns; complete incident reports and conduct reports as necessary / </a:t>
            </a:r>
            <a:r>
              <a:rPr lang="es-419" sz="1400" b="1" dirty="0"/>
              <a:t>Gestión de estudiantes; informes de problemas de comportamiento o de otro tipo; completar informes de incidentes y realizar informes según sea necesario</a:t>
            </a:r>
            <a:endParaRPr lang="en-US" sz="1400" b="1" dirty="0"/>
          </a:p>
          <a:p>
            <a:r>
              <a:rPr lang="en-US" sz="1400" b="1" dirty="0">
                <a:solidFill>
                  <a:srgbClr val="006600"/>
                </a:solidFill>
              </a:rPr>
              <a:t>Use radio to communicate emergencies, student issues, bus route issues /</a:t>
            </a:r>
            <a:r>
              <a:rPr lang="en-US" sz="1400" b="1" dirty="0"/>
              <a:t> Use la radio para </a:t>
            </a:r>
            <a:r>
              <a:rPr lang="en-US" sz="1400" b="1" dirty="0" err="1"/>
              <a:t>comunicar</a:t>
            </a:r>
            <a:r>
              <a:rPr lang="en-US" sz="1400" b="1" dirty="0"/>
              <a:t> </a:t>
            </a:r>
            <a:r>
              <a:rPr lang="en-US" sz="1400" b="1" dirty="0" err="1"/>
              <a:t>emergencias</a:t>
            </a:r>
            <a:r>
              <a:rPr lang="en-US" sz="1400" b="1" dirty="0"/>
              <a:t>, </a:t>
            </a:r>
            <a:r>
              <a:rPr lang="en-US" sz="1400" b="1" dirty="0" err="1"/>
              <a:t>problemas</a:t>
            </a:r>
            <a:r>
              <a:rPr lang="en-US" sz="1400" b="1" dirty="0"/>
              <a:t> de </a:t>
            </a:r>
            <a:r>
              <a:rPr lang="en-US" sz="1400" b="1" dirty="0" err="1"/>
              <a:t>estudiantes</a:t>
            </a:r>
            <a:r>
              <a:rPr lang="en-US" sz="1400" b="1" dirty="0"/>
              <a:t>, </a:t>
            </a:r>
            <a:r>
              <a:rPr lang="en-US" sz="1400" b="1" dirty="0" err="1"/>
              <a:t>problemas</a:t>
            </a:r>
            <a:r>
              <a:rPr lang="en-US" sz="1400" b="1" dirty="0"/>
              <a:t> de </a:t>
            </a:r>
            <a:r>
              <a:rPr lang="en-US" sz="1400" b="1" dirty="0" err="1"/>
              <a:t>rutas</a:t>
            </a:r>
            <a:r>
              <a:rPr lang="en-US" sz="1400" b="1" dirty="0"/>
              <a:t> de </a:t>
            </a:r>
            <a:r>
              <a:rPr lang="en-US" sz="1400" b="1" dirty="0" err="1"/>
              <a:t>autobús</a:t>
            </a:r>
            <a:endParaRPr lang="en-US" sz="1400" b="1" dirty="0"/>
          </a:p>
          <a:p>
            <a:r>
              <a:rPr lang="en-US" sz="1400" b="1" dirty="0">
                <a:solidFill>
                  <a:srgbClr val="006600"/>
                </a:solidFill>
              </a:rPr>
              <a:t>Allow only authorized passengers on the bus/ </a:t>
            </a:r>
            <a:r>
              <a:rPr lang="es-419" sz="1400" b="1" dirty="0"/>
              <a:t>Permitir solo pasajeros autorizados en el autobús</a:t>
            </a:r>
            <a:endParaRPr lang="en-US" sz="1400" b="1" dirty="0"/>
          </a:p>
          <a:p>
            <a:r>
              <a:rPr lang="en-US" sz="1400" b="1" dirty="0">
                <a:solidFill>
                  <a:srgbClr val="006600"/>
                </a:solidFill>
              </a:rPr>
              <a:t>Follow only the designated route supplied/ </a:t>
            </a:r>
            <a:r>
              <a:rPr lang="es-419" sz="1400" b="1" dirty="0"/>
              <a:t>Siga solo la ruta designada que se proporciona</a:t>
            </a:r>
            <a:endParaRPr lang="en-US" sz="1400" b="1" dirty="0"/>
          </a:p>
          <a:p>
            <a:r>
              <a:rPr lang="en-US" sz="1400" b="1" dirty="0">
                <a:solidFill>
                  <a:srgbClr val="006600"/>
                </a:solidFill>
              </a:rPr>
              <a:t>All Kindergarten students must be received by an adult at drop off per District policy/ </a:t>
            </a:r>
            <a:r>
              <a:rPr lang="es-419" sz="1400" b="1" dirty="0"/>
              <a:t>Todos los estudiantes de kínder deben ser recibidos por un adulto al dejarlos según la política del distrito.</a:t>
            </a:r>
            <a:endParaRPr lang="en-US" sz="1400" b="1" dirty="0"/>
          </a:p>
          <a:p>
            <a:r>
              <a:rPr lang="en-US" sz="1400" b="1" dirty="0">
                <a:solidFill>
                  <a:srgbClr val="006600"/>
                </a:solidFill>
              </a:rPr>
              <a:t>Discharge students to authorized person at all times (authorized by written request)/ </a:t>
            </a:r>
            <a:r>
              <a:rPr lang="es-419" sz="1400" b="1" dirty="0"/>
              <a:t>Dar a los estudiantes a la persona autorizada en todo momento (autorizado mediante solicitud por escrito)</a:t>
            </a:r>
            <a:endParaRPr lang="en-US" sz="1400" b="1" dirty="0"/>
          </a:p>
          <a:p>
            <a:r>
              <a:rPr lang="en-US" sz="1400" b="1" dirty="0">
                <a:solidFill>
                  <a:srgbClr val="006600"/>
                </a:solidFill>
              </a:rPr>
              <a:t>Check the bus interior front-to-back after each bus run; sleeping students; articles left on bus/ </a:t>
            </a:r>
            <a:r>
              <a:rPr lang="es-419" sz="1400" b="1" dirty="0"/>
              <a:t>Revise el interior del autobús de adelante hacia atrás después de cada recorrido del autobús; estudiantes dormidos; artículos dejados en el autobús</a:t>
            </a:r>
            <a:endParaRPr lang="en-US" sz="1400" b="1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33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3300"/>
                </a:solidFill>
              </a:rPr>
              <a:t>Parental Responsibilities/ </a:t>
            </a:r>
            <a:r>
              <a:rPr lang="en-US" b="1" u="sng" dirty="0" err="1"/>
              <a:t>Responsabilidades</a:t>
            </a:r>
            <a:r>
              <a:rPr lang="en-US" b="1" u="sng" dirty="0"/>
              <a:t> de </a:t>
            </a:r>
            <a:r>
              <a:rPr lang="en-US" b="1" u="sng" dirty="0" err="1"/>
              <a:t>los</a:t>
            </a:r>
            <a:r>
              <a:rPr lang="en-US" b="1" u="sng" dirty="0"/>
              <a:t> padres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sz="1600" b="1" dirty="0">
                <a:solidFill>
                  <a:srgbClr val="FF3300"/>
                </a:solidFill>
              </a:rPr>
              <a:t>Get your child safely to and from designated bus stops; provide for safety at bus stop/ </a:t>
            </a:r>
            <a:r>
              <a:rPr lang="es-419" sz="1600" b="1" dirty="0"/>
              <a:t>Lleve a su hijo de manera segura hacia y desde las paradas de autobús designadas; proporcionar seguridad en la parada de autobús</a:t>
            </a:r>
            <a:endParaRPr lang="en-US" sz="1600" b="1" dirty="0"/>
          </a:p>
          <a:p>
            <a:r>
              <a:rPr lang="en-US" sz="1600" b="1" dirty="0">
                <a:solidFill>
                  <a:srgbClr val="FF3300"/>
                </a:solidFill>
              </a:rPr>
              <a:t>Arrive at AM/PM bus stop 5-10 minutes prior to scheduled pick-up/drop-off time/ </a:t>
            </a:r>
            <a:r>
              <a:rPr lang="en-US" sz="1600" b="1" dirty="0" err="1"/>
              <a:t>Llegue</a:t>
            </a:r>
            <a:r>
              <a:rPr lang="en-US" sz="1600" b="1" dirty="0"/>
              <a:t> a la </a:t>
            </a:r>
            <a:r>
              <a:rPr lang="en-US" sz="1600" b="1" dirty="0" err="1"/>
              <a:t>parada</a:t>
            </a:r>
            <a:r>
              <a:rPr lang="en-US" sz="1600" b="1" dirty="0"/>
              <a:t> de </a:t>
            </a:r>
            <a:r>
              <a:rPr lang="en-US" sz="1600" b="1" dirty="0" err="1"/>
              <a:t>autobús</a:t>
            </a:r>
            <a:r>
              <a:rPr lang="en-US" sz="1600" b="1" dirty="0"/>
              <a:t> AM/PM 5-10 </a:t>
            </a:r>
            <a:r>
              <a:rPr lang="en-US" sz="1600" b="1" dirty="0" err="1"/>
              <a:t>minutos</a:t>
            </a:r>
            <a:r>
              <a:rPr lang="en-US" sz="1600" b="1" dirty="0"/>
              <a:t> antes de la hora </a:t>
            </a:r>
            <a:r>
              <a:rPr lang="en-US" sz="1600" b="1" dirty="0" err="1"/>
              <a:t>programada</a:t>
            </a:r>
            <a:r>
              <a:rPr lang="en-US" sz="1600" b="1" dirty="0"/>
              <a:t> de </a:t>
            </a:r>
            <a:r>
              <a:rPr lang="en-US" sz="1600" b="1" dirty="0" err="1"/>
              <a:t>recogida</a:t>
            </a:r>
            <a:r>
              <a:rPr lang="en-US" sz="1600" b="1" dirty="0"/>
              <a:t>/</a:t>
            </a:r>
            <a:r>
              <a:rPr lang="en-US" sz="1600" b="1" dirty="0" err="1"/>
              <a:t>entrega</a:t>
            </a:r>
            <a:endParaRPr lang="en-US" sz="1600" b="1" dirty="0"/>
          </a:p>
          <a:p>
            <a:r>
              <a:rPr lang="en-US" sz="1600" b="1" dirty="0">
                <a:solidFill>
                  <a:srgbClr val="FF3300"/>
                </a:solidFill>
              </a:rPr>
              <a:t>Reinforce bus safety rules with your child/ </a:t>
            </a:r>
            <a:r>
              <a:rPr lang="es-419" sz="1600" b="1" dirty="0"/>
              <a:t>Reforzar las reglas de seguridad del autobús con su hija</a:t>
            </a:r>
            <a:endParaRPr lang="en-US" sz="1600" b="1" dirty="0"/>
          </a:p>
          <a:p>
            <a:r>
              <a:rPr lang="en-US" sz="1600" b="1" dirty="0">
                <a:solidFill>
                  <a:srgbClr val="FF3300"/>
                </a:solidFill>
              </a:rPr>
              <a:t>Emphasize appropriate student behavior on the school bus/ </a:t>
            </a:r>
            <a:r>
              <a:rPr lang="es-419" sz="1600" b="1" dirty="0"/>
              <a:t>Enfatice el comportamiento apropiado de los estudiantes en el autobús escolar.</a:t>
            </a:r>
            <a:endParaRPr lang="en-US" sz="1600" b="1" dirty="0"/>
          </a:p>
          <a:p>
            <a:r>
              <a:rPr lang="en-US" sz="1600" b="1" dirty="0">
                <a:solidFill>
                  <a:srgbClr val="FF3300"/>
                </a:solidFill>
              </a:rPr>
              <a:t>Reinforce use of seat belts / </a:t>
            </a:r>
            <a:r>
              <a:rPr lang="es-419" sz="1600" b="1" dirty="0"/>
              <a:t>Reforzar el uso de cinturones de seguridad.</a:t>
            </a:r>
            <a:endParaRPr lang="en-US" sz="1600" b="1" dirty="0"/>
          </a:p>
          <a:p>
            <a:r>
              <a:rPr lang="en-US" sz="1600" b="1" dirty="0">
                <a:solidFill>
                  <a:srgbClr val="FF3300"/>
                </a:solidFill>
              </a:rPr>
              <a:t>Per NYS Regulations parents or unauthorized adults are not permitted to enter the school bus/ </a:t>
            </a:r>
            <a:r>
              <a:rPr lang="es-419" sz="1600" b="1" dirty="0"/>
              <a:t>Según las regulaciones del estado de Nueva York, los padres o adultos no autorizados no pueden ingresar al autobús escolar.</a:t>
            </a:r>
            <a:endParaRPr lang="en-US" sz="1600" b="1" dirty="0"/>
          </a:p>
          <a:p>
            <a:r>
              <a:rPr lang="en-US" sz="1600" b="1" dirty="0">
                <a:solidFill>
                  <a:srgbClr val="FF3300"/>
                </a:solidFill>
              </a:rPr>
              <a:t>Temporary transportation to an alternate location – signed request must be submitted to school for building approval. Students are not permitted to ride a different bus without prior approval./ </a:t>
            </a:r>
            <a:r>
              <a:rPr lang="es-419" sz="1600" b="1" dirty="0"/>
              <a:t>Transporte temporal a una ubicación alternativa: se debe enviar una solicitud firmada a la escuela para la aprobación del edificio. Los estudiantes no pueden viajar en un autobús diferente sin aprobación previa.</a:t>
            </a:r>
            <a:endParaRPr lang="en-US" sz="1600" b="1" dirty="0"/>
          </a:p>
          <a:p>
            <a:r>
              <a:rPr lang="en-US" sz="1600" b="1" dirty="0">
                <a:solidFill>
                  <a:srgbClr val="FF3300"/>
                </a:solidFill>
              </a:rPr>
              <a:t>Don’t “encourage” bus drivers to change routes or bus stops/ </a:t>
            </a:r>
            <a:r>
              <a:rPr lang="en-US" sz="1600" b="1" dirty="0"/>
              <a:t>No “anime” a </a:t>
            </a:r>
            <a:r>
              <a:rPr lang="en-US" sz="1600" b="1" dirty="0" err="1"/>
              <a:t>los</a:t>
            </a:r>
            <a:r>
              <a:rPr lang="en-US" sz="1600" b="1" dirty="0"/>
              <a:t> </a:t>
            </a:r>
            <a:r>
              <a:rPr lang="en-US" sz="1600" b="1" dirty="0" err="1"/>
              <a:t>conductores</a:t>
            </a:r>
            <a:r>
              <a:rPr lang="en-US" sz="1600" b="1" dirty="0"/>
              <a:t> de </a:t>
            </a:r>
            <a:r>
              <a:rPr lang="en-US" sz="1600" b="1" dirty="0" err="1"/>
              <a:t>autobús</a:t>
            </a:r>
            <a:r>
              <a:rPr lang="en-US" sz="1600" b="1" dirty="0"/>
              <a:t> a </a:t>
            </a:r>
            <a:r>
              <a:rPr lang="en-US" sz="1600" b="1" dirty="0" err="1"/>
              <a:t>cambiar</a:t>
            </a:r>
            <a:r>
              <a:rPr lang="en-US" sz="1600" b="1" dirty="0"/>
              <a:t> de </a:t>
            </a:r>
            <a:r>
              <a:rPr lang="en-US" sz="1600" b="1" dirty="0" err="1"/>
              <a:t>ruta</a:t>
            </a:r>
            <a:r>
              <a:rPr lang="en-US" sz="1600" b="1" dirty="0"/>
              <a:t> o </a:t>
            </a:r>
            <a:r>
              <a:rPr lang="en-US" sz="1600" b="1" dirty="0" err="1"/>
              <a:t>parada</a:t>
            </a:r>
            <a:r>
              <a:rPr lang="en-US" sz="1600" b="1" dirty="0"/>
              <a:t> de </a:t>
            </a:r>
            <a:r>
              <a:rPr lang="en-US" sz="1600" b="1" dirty="0" err="1"/>
              <a:t>autobús</a:t>
            </a:r>
            <a:endParaRPr lang="en-US" sz="1600" b="1" dirty="0"/>
          </a:p>
          <a:p>
            <a:r>
              <a:rPr lang="en-US" sz="1600" b="1" dirty="0">
                <a:solidFill>
                  <a:srgbClr val="FF3300"/>
                </a:solidFill>
              </a:rPr>
              <a:t>Communicate bus stop or route concerns to the transportation office at 241-6001/ </a:t>
            </a:r>
            <a:r>
              <a:rPr lang="es-419" sz="1600" b="1" dirty="0"/>
              <a:t>Comunique las preocupaciones sobre la ruta o la parada de autobús a la oficina de transporte al 241-6001</a:t>
            </a:r>
            <a:endParaRPr lang="en-US" sz="1600" b="1" dirty="0"/>
          </a:p>
          <a:p>
            <a:r>
              <a:rPr lang="en-US" sz="1600" b="1" dirty="0">
                <a:solidFill>
                  <a:srgbClr val="FF3300"/>
                </a:solidFill>
              </a:rPr>
              <a:t>Change of Address – </a:t>
            </a:r>
            <a:r>
              <a:rPr lang="en-US" sz="1400" b="1" dirty="0">
                <a:solidFill>
                  <a:srgbClr val="FF3300"/>
                </a:solidFill>
              </a:rPr>
              <a:t>BCSD Central Registrar/ </a:t>
            </a:r>
            <a:r>
              <a:rPr lang="es-419" sz="1400" b="1" dirty="0"/>
              <a:t>Cambio de dirección – Registrador central de BCSD</a:t>
            </a:r>
            <a:endParaRPr lang="en-US" sz="1400" b="1" dirty="0"/>
          </a:p>
          <a:p>
            <a:r>
              <a:rPr lang="en-US" sz="1600" b="1" dirty="0">
                <a:solidFill>
                  <a:srgbClr val="FF3300"/>
                </a:solidFill>
              </a:rPr>
              <a:t>District Transportation Forms – Transportation page of District website/ </a:t>
            </a:r>
            <a:r>
              <a:rPr lang="en-US" sz="1600" b="1" dirty="0" err="1"/>
              <a:t>Formularios</a:t>
            </a:r>
            <a:r>
              <a:rPr lang="en-US" sz="1600" b="1" dirty="0"/>
              <a:t> de </a:t>
            </a:r>
            <a:r>
              <a:rPr lang="en-US" sz="1600" b="1" dirty="0" err="1"/>
              <a:t>transporte</a:t>
            </a:r>
            <a:r>
              <a:rPr lang="en-US" sz="1600" b="1" dirty="0"/>
              <a:t> del </a:t>
            </a:r>
            <a:r>
              <a:rPr lang="en-US" sz="1600" b="1" dirty="0" err="1"/>
              <a:t>distrito</a:t>
            </a:r>
            <a:r>
              <a:rPr lang="en-US" sz="1600" b="1" dirty="0"/>
              <a:t>: </a:t>
            </a:r>
            <a:r>
              <a:rPr lang="en-US" sz="1600" b="1" dirty="0" err="1"/>
              <a:t>página</a:t>
            </a:r>
            <a:r>
              <a:rPr lang="en-US" sz="1600" b="1" dirty="0"/>
              <a:t> de </a:t>
            </a:r>
            <a:r>
              <a:rPr lang="en-US" sz="1600" b="1" dirty="0" err="1"/>
              <a:t>transporte</a:t>
            </a:r>
            <a:r>
              <a:rPr lang="en-US" sz="1600" b="1" dirty="0"/>
              <a:t> del sitio web del </a:t>
            </a:r>
            <a:r>
              <a:rPr lang="en-US" sz="1600" b="1" dirty="0" err="1"/>
              <a:t>distrito</a:t>
            </a:r>
            <a:endParaRPr lang="en-US" sz="1600" b="1" dirty="0"/>
          </a:p>
          <a:p>
            <a:pPr lvl="1"/>
            <a:r>
              <a:rPr lang="en-US" sz="1600" b="1" dirty="0">
                <a:solidFill>
                  <a:srgbClr val="FF3300"/>
                </a:solidFill>
              </a:rPr>
              <a:t>Day Care Transportation Request/ </a:t>
            </a:r>
            <a:r>
              <a:rPr lang="es-419" sz="1600" b="1" dirty="0"/>
              <a:t>Solicitud de transporte de guardería</a:t>
            </a:r>
            <a:endParaRPr lang="en-US" sz="1600" b="1" dirty="0"/>
          </a:p>
          <a:p>
            <a:pPr lvl="1"/>
            <a:r>
              <a:rPr lang="en-US" sz="1600" b="1" dirty="0">
                <a:solidFill>
                  <a:srgbClr val="FF3300"/>
                </a:solidFill>
              </a:rPr>
              <a:t>Drop-off Authorization/ </a:t>
            </a:r>
            <a:r>
              <a:rPr lang="en-US" sz="1600" b="1" dirty="0" err="1"/>
              <a:t>Autorización</a:t>
            </a:r>
            <a:r>
              <a:rPr lang="en-US" sz="1600" b="1" dirty="0"/>
              <a:t> de </a:t>
            </a:r>
            <a:r>
              <a:rPr lang="en-US" sz="1600" b="1" dirty="0" err="1"/>
              <a:t>entrega</a:t>
            </a:r>
            <a:endParaRPr lang="en-US" sz="1600" b="1" dirty="0"/>
          </a:p>
          <a:p>
            <a:pPr marL="457200" lvl="1" indent="0">
              <a:buNone/>
            </a:pPr>
            <a:r>
              <a:rPr lang="en-US" sz="1400" dirty="0"/>
              <a:t> 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800600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921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709"/>
            <a:ext cx="8420100" cy="1143000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0070C0"/>
                </a:solidFill>
              </a:rPr>
              <a:t>District Routing Policies/Practices/</a:t>
            </a:r>
            <a:r>
              <a:rPr lang="es-419" sz="3200" b="1" u="sng" dirty="0"/>
              <a:t>Políticas de enrutamiento del distrito/Practicas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70709"/>
            <a:ext cx="8610600" cy="5458691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Transportation is provided for all resident students who live more than ½ mile from the school they attend/ </a:t>
            </a:r>
            <a:r>
              <a:rPr lang="es-419" b="1" dirty="0"/>
              <a:t>Se proporciona transporte a todos los estudiantes residentes que viven a más de ½ milla de la escuela a la que asisten.</a:t>
            </a:r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Primary concern in establishing bus route and stops is safety./ </a:t>
            </a:r>
            <a:r>
              <a:rPr lang="es-419" b="1" dirty="0"/>
              <a:t>La preocupación principal al establecer la ruta y las paradas del autobús es la seguridad.</a:t>
            </a:r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We attempt to maximize as many right-side pick-ups and drop-offs as possible; limiting crossing in front of bus./ </a:t>
            </a:r>
            <a:r>
              <a:rPr lang="es-419" b="1" dirty="0"/>
              <a:t>Intentamos maximizar la mayor cantidad posible de subidas y bajadas del lado derecho; limitando el cruce frente al autobús.</a:t>
            </a:r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Bus routes are designed to maximize seating capacity while taking length of ride into consideration./ </a:t>
            </a:r>
            <a:r>
              <a:rPr lang="es-419" b="1" dirty="0"/>
              <a:t>Las rutas de autobús están diseñadas para maximizar la capacidad de asientos teniendo en cuenta la duración del viaje.</a:t>
            </a:r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Buses are routed on Town maintained roads. Generally speaking buses do not enter cul-de-sacs, dead end streets, etc./</a:t>
            </a:r>
            <a:r>
              <a:rPr lang="es-419" b="1" dirty="0"/>
              <a:t>Los autobuses circulan por caminos mantenidos por la ciudad. En términos generales, los autobuses no ingresan a callejones sin salida, calles sin salida, etc.</a:t>
            </a:r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Kindergarten students must be received at a bus stop by a parent or other previously authorized adult./ </a:t>
            </a:r>
            <a:r>
              <a:rPr lang="es-419" b="1" dirty="0"/>
              <a:t>Los estudiantes de kínder deben ser recibidos en una parada de autobús por uno de los padres u otro adulto previamente autorizado.</a:t>
            </a:r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Drop-off of students in grades 1 - 5 to authorized persons upon written request. /</a:t>
            </a:r>
            <a:r>
              <a:rPr lang="es-419" b="1" dirty="0"/>
              <a:t>Entrega de estudiantes en los grados 1 - 5 a personas autorizadas previa solicitud por escrito.</a:t>
            </a:r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Day Care Transportation:/ </a:t>
            </a:r>
            <a:r>
              <a:rPr lang="en-US" b="1" dirty="0" err="1"/>
              <a:t>Transporte</a:t>
            </a:r>
            <a:r>
              <a:rPr lang="en-US" b="1" dirty="0"/>
              <a:t> de </a:t>
            </a:r>
            <a:r>
              <a:rPr lang="en-US" b="1" dirty="0" err="1"/>
              <a:t>guardería</a:t>
            </a:r>
            <a:r>
              <a:rPr lang="en-US" b="1" dirty="0"/>
              <a:t>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Provider licensed by Westchester County from all elementary schools/ </a:t>
            </a:r>
            <a:r>
              <a:rPr lang="es-419" b="1" dirty="0"/>
              <a:t>Proveedor autorizado por el condado de Westchester de todas las escuelas primarias</a:t>
            </a:r>
            <a:endParaRPr lang="en-US" b="1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Unlicensed provider only within school’s attendance zone/ </a:t>
            </a:r>
            <a:r>
              <a:rPr lang="es-419" b="1" dirty="0"/>
              <a:t>Proveedor sin licencia solo dentro de la zona de asistencia de la escuela</a:t>
            </a:r>
            <a:endParaRPr lang="en-US" b="1" dirty="0"/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450205"/>
              </p:ext>
            </p:extLst>
          </p:nvPr>
        </p:nvGraphicFramePr>
        <p:xfrm>
          <a:off x="228600" y="228600"/>
          <a:ext cx="86106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59" imgH="5829107" progId="AcroExch.Document.DC">
                  <p:embed/>
                </p:oleObj>
              </mc:Choice>
              <mc:Fallback>
                <p:oleObj name="Acrobat Document" r:id="rId2" imgW="7543559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228600"/>
                        <a:ext cx="86106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5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7030A0"/>
                </a:solidFill>
                <a:latin typeface="Bell MT" panose="02020503060305020303" pitchFamily="18" charset="0"/>
              </a:rPr>
              <a:t>What to Expect/ </a:t>
            </a:r>
            <a:r>
              <a:rPr lang="en-US" b="1" u="sng" dirty="0" err="1">
                <a:latin typeface="Bell MT" panose="02020503060305020303" pitchFamily="18" charset="0"/>
              </a:rPr>
              <a:t>Qué</a:t>
            </a:r>
            <a:r>
              <a:rPr lang="en-US" b="1" u="sng" dirty="0">
                <a:latin typeface="Bell MT" panose="02020503060305020303" pitchFamily="18" charset="0"/>
              </a:rPr>
              <a:t> </a:t>
            </a:r>
            <a:r>
              <a:rPr lang="en-US" b="1" u="sng" dirty="0" err="1">
                <a:latin typeface="Bell MT" panose="02020503060305020303" pitchFamily="18" charset="0"/>
              </a:rPr>
              <a:t>esperar</a:t>
            </a:r>
            <a:endParaRPr lang="en-US" b="1" u="sng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Receipt of bus schedule information – </a:t>
            </a:r>
            <a:r>
              <a:rPr lang="en-US" sz="2800" b="1" dirty="0">
                <a:solidFill>
                  <a:srgbClr val="7030A0"/>
                </a:solidFill>
                <a:latin typeface="Bell MT" panose="02020503060305020303" pitchFamily="18" charset="0"/>
              </a:rPr>
              <a:t>first two weeks of August / </a:t>
            </a:r>
            <a:r>
              <a:rPr lang="es-419" sz="2800" b="1" dirty="0">
                <a:latin typeface="Bell MT" panose="02020503060305020303" pitchFamily="18" charset="0"/>
              </a:rPr>
              <a:t>Recepción de información de horarios de autobuses – primeras dos semanas de agosto</a:t>
            </a:r>
            <a:endParaRPr lang="en-US" sz="2800" b="1" dirty="0">
              <a:latin typeface="Bell MT" panose="02020503060305020303" pitchFamily="18" charset="0"/>
            </a:endParaRPr>
          </a:p>
          <a:p>
            <a:pPr lvl="1"/>
            <a:r>
              <a:rPr lang="en-US" sz="2400" b="1" dirty="0">
                <a:solidFill>
                  <a:srgbClr val="7030A0"/>
                </a:solidFill>
                <a:latin typeface="Bell MT" panose="02020503060305020303" pitchFamily="18" charset="0"/>
              </a:rPr>
              <a:t>Please help your child learn their bus # and stop location / </a:t>
            </a:r>
            <a:r>
              <a:rPr lang="es-419" sz="2400" b="1" dirty="0">
                <a:latin typeface="Bell MT" panose="02020503060305020303" pitchFamily="18" charset="0"/>
              </a:rPr>
              <a:t>Ayude a su hijo a aprender su número de autobús y la ubicación de la parada</a:t>
            </a:r>
            <a:endParaRPr lang="en-US" sz="2400" b="1" dirty="0">
              <a:latin typeface="Bell MT" panose="02020503060305020303" pitchFamily="18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Day Care Request and Drop-off Authorization – </a:t>
            </a:r>
            <a:r>
              <a:rPr lang="en-US" sz="2400" b="1" dirty="0">
                <a:solidFill>
                  <a:srgbClr val="7030A0"/>
                </a:solidFill>
                <a:latin typeface="Bell MT" panose="02020503060305020303" pitchFamily="18" charset="0"/>
              </a:rPr>
              <a:t>must be submitted by July 1 to ensure transportation for the start of the school year/ </a:t>
            </a:r>
            <a:r>
              <a:rPr lang="es-419" sz="2400" b="1" dirty="0">
                <a:latin typeface="Bell MT" panose="02020503060305020303" pitchFamily="18" charset="0"/>
              </a:rPr>
              <a:t>debe presentarse antes del 1 de julio para garantizar el transporte para el inicio del año escolar</a:t>
            </a:r>
            <a:endParaRPr lang="en-US" sz="2400" b="1" dirty="0">
              <a:latin typeface="Bell MT" panose="02020503060305020303" pitchFamily="18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First Day of School / </a:t>
            </a:r>
            <a:r>
              <a:rPr lang="en-US" b="1" dirty="0">
                <a:latin typeface="Bell MT" panose="02020503060305020303" pitchFamily="18" charset="0"/>
              </a:rPr>
              <a:t>Primer </a:t>
            </a:r>
            <a:r>
              <a:rPr lang="en-US" b="1" dirty="0" err="1">
                <a:latin typeface="Bell MT" panose="02020503060305020303" pitchFamily="18" charset="0"/>
              </a:rPr>
              <a:t>dia</a:t>
            </a:r>
            <a:r>
              <a:rPr lang="en-US" b="1" dirty="0">
                <a:latin typeface="Bell MT" panose="02020503060305020303" pitchFamily="18" charset="0"/>
              </a:rPr>
              <a:t> de </a:t>
            </a:r>
            <a:r>
              <a:rPr lang="en-US" b="1" dirty="0" err="1">
                <a:latin typeface="Bell MT" panose="02020503060305020303" pitchFamily="18" charset="0"/>
              </a:rPr>
              <a:t>escuela</a:t>
            </a:r>
            <a:r>
              <a:rPr lang="en-US" b="1" dirty="0">
                <a:latin typeface="Bell MT" panose="02020503060305020303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– </a:t>
            </a:r>
            <a:r>
              <a:rPr lang="en-US" b="1">
                <a:solidFill>
                  <a:srgbClr val="7030A0"/>
                </a:solidFill>
                <a:latin typeface="Bell MT" panose="02020503060305020303" pitchFamily="18" charset="0"/>
              </a:rPr>
              <a:t>September 3, 2024</a:t>
            </a:r>
            <a:endParaRPr lang="en-US" b="1" dirty="0">
              <a:solidFill>
                <a:srgbClr val="7030A0"/>
              </a:solidFill>
              <a:latin typeface="Bell MT" panose="02020503060305020303" pitchFamily="18" charset="0"/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Timing of bus routes for first week/ </a:t>
            </a:r>
            <a:r>
              <a:rPr lang="es-419" b="1" dirty="0">
                <a:latin typeface="Bell MT" panose="02020503060305020303" pitchFamily="18" charset="0"/>
              </a:rPr>
              <a:t>Horarios de las rutas de autobús para la primera semana</a:t>
            </a:r>
            <a:endParaRPr lang="en-US" b="1" dirty="0">
              <a:latin typeface="Bell MT" panose="02020503060305020303" pitchFamily="18" charset="0"/>
            </a:endParaRPr>
          </a:p>
          <a:p>
            <a:pPr lvl="2"/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AM – driver familiarity of students and stop locations/ </a:t>
            </a:r>
            <a:r>
              <a:rPr lang="es-419" b="1" dirty="0">
                <a:latin typeface="Bell MT" panose="02020503060305020303" pitchFamily="18" charset="0"/>
              </a:rPr>
              <a:t>familiaridad del conductor con los estudiantes y las ubicaciones de las paradas</a:t>
            </a:r>
            <a:endParaRPr lang="en-US" b="1" dirty="0">
              <a:latin typeface="Bell MT" panose="02020503060305020303" pitchFamily="18" charset="0"/>
            </a:endParaRPr>
          </a:p>
          <a:p>
            <a:pPr lvl="2"/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PM – release of buses from school may be delayed to make sure all students are accounted for and on correct bus./ </a:t>
            </a:r>
            <a:r>
              <a:rPr lang="es-419" b="1" dirty="0">
                <a:latin typeface="Bell MT" panose="02020503060305020303" pitchFamily="18" charset="0"/>
              </a:rPr>
              <a:t>la salida de los autobuses de la escuela puede retrasarse para asegurarse de que todos los estudiantes estén contabilizados y en el autobús correcto.</a:t>
            </a:r>
            <a:endParaRPr lang="en-US" b="1" dirty="0">
              <a:latin typeface="Bell MT" panose="02020503060305020303" pitchFamily="18" charset="0"/>
            </a:endParaRPr>
          </a:p>
          <a:p>
            <a:pPr lvl="2"/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Bus Safety/Evacuation Drill – 3 NYS mandated drills; first within first 7 days of school. / </a:t>
            </a:r>
            <a:r>
              <a:rPr lang="es-419" b="1" dirty="0">
                <a:latin typeface="Bell MT" panose="02020503060305020303" pitchFamily="18" charset="0"/>
              </a:rPr>
              <a:t>Simulacro de seguridad/evacuación del autobús: 3 simulacros obligatorios del Estado de Nueva York; primero dentro de los primeros 7 días de clases.</a:t>
            </a:r>
            <a:endParaRPr lang="en-US" b="1" dirty="0">
              <a:latin typeface="Bell MT" panose="02020503060305020303" pitchFamily="18" charset="0"/>
            </a:endParaRPr>
          </a:p>
          <a:p>
            <a:pPr marL="914400" lvl="2" indent="0">
              <a:buNone/>
            </a:pPr>
            <a:endParaRPr lang="en-US" b="1" dirty="0">
              <a:solidFill>
                <a:srgbClr val="7030A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43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1900</Words>
  <Application>Microsoft Office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Bell MT</vt:lpstr>
      <vt:lpstr>Calibri</vt:lpstr>
      <vt:lpstr>Office Theme</vt:lpstr>
      <vt:lpstr>Acrobat Document</vt:lpstr>
      <vt:lpstr>Bedford Central School District Distrito Escolar Central de Bedford</vt:lpstr>
      <vt:lpstr>District Transportation Overview / Descripción general del transporte del distrito</vt:lpstr>
      <vt:lpstr>Highly Regulated Industry- Drivers/ Industria altamente regulada - Conductores</vt:lpstr>
      <vt:lpstr>Highly Regulated Industry – Vehicles/ Industria Altamente Regulada - Vehículos</vt:lpstr>
      <vt:lpstr>Driver Responsibilities / Responsabilidades del conductor</vt:lpstr>
      <vt:lpstr>Parental Responsibilities/ Responsabilidades de los padres</vt:lpstr>
      <vt:lpstr>District Routing Policies/Practices/Políticas de enrutamiento del distrito/Practicas</vt:lpstr>
      <vt:lpstr>PowerPoint Presentation</vt:lpstr>
      <vt:lpstr>What to Expect/ Qué esperar</vt:lpstr>
      <vt:lpstr>Questions? / Preguntas?</vt:lpstr>
    </vt:vector>
  </TitlesOfParts>
  <Company>Bedford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Bedford Central School District</dc:title>
  <dc:creator>Betz, Mark</dc:creator>
  <cp:lastModifiedBy>Connolly, Mark</cp:lastModifiedBy>
  <cp:revision>61</cp:revision>
  <cp:lastPrinted>2022-06-06T18:30:11Z</cp:lastPrinted>
  <dcterms:created xsi:type="dcterms:W3CDTF">2015-05-13T00:40:14Z</dcterms:created>
  <dcterms:modified xsi:type="dcterms:W3CDTF">2024-06-10T12:22:35Z</dcterms:modified>
</cp:coreProperties>
</file>