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3" r:id="rId9"/>
    <p:sldId id="265" r:id="rId10"/>
    <p:sldId id="262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8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4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1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4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8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47DD-2E2E-43A7-9D4A-75E9530DF0C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27F0-D24D-409F-BDC4-1A9C8642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chool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915400" cy="4800600"/>
          </a:xfrm>
          <a:prstGeom prst="rect">
            <a:avLst/>
          </a:prstGeom>
          <a:gradFill>
            <a:gsLst>
              <a:gs pos="40000">
                <a:srgbClr val="D3E0EF"/>
              </a:gs>
              <a:gs pos="68500">
                <a:srgbClr val="D3E0EF"/>
              </a:gs>
              <a:gs pos="63000">
                <a:schemeClr val="accent1">
                  <a:lumMod val="5000"/>
                  <a:lumOff val="95000"/>
                  <a:alpha val="3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Bedford Central School District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143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Transportation Department</a:t>
            </a:r>
          </a:p>
        </p:txBody>
      </p:sp>
    </p:spTree>
    <p:extLst>
      <p:ext uri="{BB962C8B-B14F-4D97-AF65-F5344CB8AC3E}">
        <p14:creationId xmlns:p14="http://schemas.microsoft.com/office/powerpoint/2010/main" val="8157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17526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19400"/>
            <a:ext cx="5638799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District Transportation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800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u="sng" dirty="0">
                <a:solidFill>
                  <a:srgbClr val="FF0000"/>
                </a:solidFill>
              </a:rPr>
              <a:t>BEDFORD CSD TRANSPORTATION DEPARTMENT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Mark Connolly </a:t>
            </a:r>
            <a:r>
              <a:rPr lang="en-US" sz="2000" dirty="0">
                <a:solidFill>
                  <a:srgbClr val="FF0000"/>
                </a:solidFill>
              </a:rPr>
              <a:t>– Transportation Supervisor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mconnolly4684@bcsdny.org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Judith Tidmus </a:t>
            </a:r>
            <a:r>
              <a:rPr lang="en-US" sz="2000" dirty="0">
                <a:solidFill>
                  <a:srgbClr val="FF0000"/>
                </a:solidFill>
              </a:rPr>
              <a:t>– Senior Office Assistant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jtidmus3552@bcsdny.org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  	Telephone: 914-241-6001 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	Fax: 914-244-3475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  Office Hours: 7:00 AM to 4:00 PM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sz="2600" u="sng" dirty="0">
                <a:solidFill>
                  <a:srgbClr val="FF0000"/>
                </a:solidFill>
              </a:rPr>
              <a:t>TOWNE BUS CORP / WE TRANSPORT</a:t>
            </a:r>
            <a:endParaRPr lang="en-US" sz="2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  Telephone: </a:t>
            </a:r>
            <a:r>
              <a:rPr lang="en-US" sz="2000">
                <a:solidFill>
                  <a:srgbClr val="FF0000"/>
                </a:solidFill>
              </a:rPr>
              <a:t>914-234-8668 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  Office Hours: 6:00 AM to 6:00 PM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86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/>
              <a:t>Highly Regulated Industry-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163782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NYS Department of Motor Vehicles</a:t>
            </a:r>
          </a:p>
          <a:p>
            <a:pPr lvl="1"/>
            <a:r>
              <a:rPr lang="en-US" dirty="0"/>
              <a:t>Article 19-A of the Vehicle &amp; Traffic Law</a:t>
            </a:r>
          </a:p>
          <a:p>
            <a:pPr lvl="1"/>
            <a:r>
              <a:rPr lang="en-US" dirty="0"/>
              <a:t>Part 6 of the Commissioner of Education Regulations</a:t>
            </a:r>
          </a:p>
          <a:p>
            <a:pPr lvl="2"/>
            <a:r>
              <a:rPr lang="en-US" dirty="0"/>
              <a:t>Set the rules for driver qualifications before hiring and during service; enhanced by district contract requirements</a:t>
            </a:r>
          </a:p>
          <a:p>
            <a:pPr lvl="2"/>
            <a:r>
              <a:rPr lang="en-US"/>
              <a:t>Federal </a:t>
            </a:r>
            <a:r>
              <a:rPr lang="en-US" dirty="0"/>
              <a:t>Requirement – Entry Level Driver Training (FMCSA)</a:t>
            </a:r>
          </a:p>
          <a:p>
            <a:pPr lvl="2"/>
            <a:r>
              <a:rPr lang="en-US" dirty="0"/>
              <a:t>Annual physical exam by a NYSDOT approved physician</a:t>
            </a:r>
          </a:p>
          <a:p>
            <a:pPr lvl="2"/>
            <a:r>
              <a:rPr lang="en-US" dirty="0"/>
              <a:t>Fingerprinting for criminal background check</a:t>
            </a:r>
          </a:p>
          <a:p>
            <a:pPr lvl="2"/>
            <a:r>
              <a:rPr lang="en-US" dirty="0"/>
              <a:t>Biennial behind-the-wheel driving test; announced/unannounced observations</a:t>
            </a:r>
          </a:p>
          <a:p>
            <a:pPr lvl="2"/>
            <a:r>
              <a:rPr lang="en-US" dirty="0"/>
              <a:t>Biennial written test on rules of the road</a:t>
            </a:r>
          </a:p>
          <a:p>
            <a:pPr lvl="2"/>
            <a:r>
              <a:rPr lang="en-US" dirty="0"/>
              <a:t>Annual review of driving record &amp; personal interview</a:t>
            </a:r>
          </a:p>
          <a:p>
            <a:pPr lvl="2"/>
            <a:r>
              <a:rPr lang="en-US" dirty="0"/>
              <a:t>Pre-employment, random and post accident drug and alcohol testing; </a:t>
            </a:r>
          </a:p>
          <a:p>
            <a:pPr lvl="2"/>
            <a:r>
              <a:rPr lang="en-US" dirty="0"/>
              <a:t>References &amp; 3-10 year employer check, driving history &amp; substance testing records</a:t>
            </a:r>
          </a:p>
          <a:p>
            <a:pPr lvl="2"/>
            <a:r>
              <a:rPr lang="en-US" dirty="0"/>
              <a:t>Valid license for capacity and size of vehicle</a:t>
            </a:r>
          </a:p>
          <a:p>
            <a:pPr lvl="2"/>
            <a:r>
              <a:rPr lang="en-US" dirty="0"/>
              <a:t>National Safety Council Defensive Driving Course</a:t>
            </a:r>
          </a:p>
          <a:p>
            <a:pPr lvl="2"/>
            <a:r>
              <a:rPr lang="en-US" dirty="0"/>
              <a:t>NYSED Refresher training twice each year</a:t>
            </a:r>
          </a:p>
        </p:txBody>
      </p:sp>
      <p:sp>
        <p:nvSpPr>
          <p:cNvPr id="5" name="AutoShape 4" descr="Image result for bus driv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bus driv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29200"/>
            <a:ext cx="2590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Highly Regulated Industry -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NYS Department of Transportation</a:t>
            </a:r>
          </a:p>
          <a:p>
            <a:pPr lvl="1"/>
            <a:r>
              <a:rPr lang="en-US" dirty="0"/>
              <a:t>Oversees condition of school bus fleets and maintenance facilities</a:t>
            </a:r>
          </a:p>
          <a:p>
            <a:pPr lvl="1"/>
            <a:r>
              <a:rPr lang="en-US" dirty="0"/>
              <a:t>Semi-annual bus inspections (every six months)</a:t>
            </a:r>
          </a:p>
          <a:p>
            <a:pPr lvl="1"/>
            <a:r>
              <a:rPr lang="en-US" dirty="0"/>
              <a:t>Includes review of vehicle maintenance records </a:t>
            </a:r>
          </a:p>
          <a:p>
            <a:pPr lvl="1"/>
            <a:r>
              <a:rPr lang="en-US" dirty="0"/>
              <a:t>Authorized to remove a vehicle from service if any equipment is not in full repair or proper working order</a:t>
            </a:r>
          </a:p>
          <a:p>
            <a:pPr lvl="1"/>
            <a:r>
              <a:rPr lang="en-US" dirty="0"/>
              <a:t>Buses must be equipped with seat belts</a:t>
            </a:r>
          </a:p>
          <a:p>
            <a:r>
              <a:rPr lang="en-US" dirty="0"/>
              <a:t>District Contract Requirements</a:t>
            </a:r>
          </a:p>
          <a:p>
            <a:pPr lvl="1"/>
            <a:r>
              <a:rPr lang="en-US" dirty="0"/>
              <a:t>Maximum home-to-school vehicle 10 years for large bus; 8 years for small bus</a:t>
            </a:r>
          </a:p>
          <a:p>
            <a:pPr lvl="1"/>
            <a:r>
              <a:rPr lang="en-US" dirty="0"/>
              <a:t>Two-way radios</a:t>
            </a:r>
          </a:p>
          <a:p>
            <a:pPr lvl="1"/>
            <a:r>
              <a:rPr lang="en-US" dirty="0"/>
              <a:t>Digital Camera systems</a:t>
            </a:r>
          </a:p>
          <a:p>
            <a:pPr lvl="1"/>
            <a:r>
              <a:rPr lang="en-US" dirty="0"/>
              <a:t>Passive GPS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5257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Driver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Pre-trip their bus before leaving depot</a:t>
            </a:r>
          </a:p>
          <a:p>
            <a:r>
              <a:rPr lang="en-US" b="1" dirty="0">
                <a:solidFill>
                  <a:srgbClr val="006600"/>
                </a:solidFill>
              </a:rPr>
              <a:t>Greet students with a friendly disposition; learn the names of their riders</a:t>
            </a:r>
          </a:p>
          <a:p>
            <a:r>
              <a:rPr lang="en-US" b="1" dirty="0">
                <a:solidFill>
                  <a:srgbClr val="006600"/>
                </a:solidFill>
              </a:rPr>
              <a:t>Locate kindergarten students in front seats</a:t>
            </a:r>
          </a:p>
          <a:p>
            <a:r>
              <a:rPr lang="en-US" b="1" dirty="0">
                <a:solidFill>
                  <a:srgbClr val="006600"/>
                </a:solidFill>
              </a:rPr>
              <a:t>Responsible for the complete control of the bus and student safety</a:t>
            </a:r>
          </a:p>
          <a:p>
            <a:r>
              <a:rPr lang="en-US" b="1" dirty="0">
                <a:solidFill>
                  <a:srgbClr val="006600"/>
                </a:solidFill>
              </a:rPr>
              <a:t>Student management; reporting of behavioral or other concerns; complete incident reports and conduct reports as necessary</a:t>
            </a:r>
          </a:p>
          <a:p>
            <a:r>
              <a:rPr lang="en-US" b="1" dirty="0">
                <a:solidFill>
                  <a:srgbClr val="006600"/>
                </a:solidFill>
              </a:rPr>
              <a:t>Use radio to communicate emergencies, student issues, bus route issues</a:t>
            </a:r>
          </a:p>
          <a:p>
            <a:r>
              <a:rPr lang="en-US" b="1" dirty="0">
                <a:solidFill>
                  <a:srgbClr val="006600"/>
                </a:solidFill>
              </a:rPr>
              <a:t>Allow only authorized passengers on the bus</a:t>
            </a:r>
          </a:p>
          <a:p>
            <a:r>
              <a:rPr lang="en-US" b="1" dirty="0">
                <a:solidFill>
                  <a:srgbClr val="006600"/>
                </a:solidFill>
              </a:rPr>
              <a:t>Follow only the designated route supplied</a:t>
            </a:r>
          </a:p>
          <a:p>
            <a:r>
              <a:rPr lang="en-US" b="1" dirty="0">
                <a:solidFill>
                  <a:srgbClr val="006600"/>
                </a:solidFill>
              </a:rPr>
              <a:t>All Kindergarten students must be received by an adult at drop off per District policy</a:t>
            </a:r>
          </a:p>
          <a:p>
            <a:r>
              <a:rPr lang="en-US" b="1" dirty="0">
                <a:solidFill>
                  <a:srgbClr val="006600"/>
                </a:solidFill>
              </a:rPr>
              <a:t>Discharge students to authorized person at all times (authorized by written request)</a:t>
            </a:r>
          </a:p>
          <a:p>
            <a:r>
              <a:rPr lang="en-US" b="1" dirty="0">
                <a:solidFill>
                  <a:srgbClr val="006600"/>
                </a:solidFill>
              </a:rPr>
              <a:t>Check the bus interior front-to-back after each bus run; sleeping students; articles left on bus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FF3300"/>
                </a:solidFill>
              </a:rPr>
              <a:t>Parental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Get your child safely to and from designated bus stops; provide for safety at bus stop</a:t>
            </a:r>
          </a:p>
          <a:p>
            <a:r>
              <a:rPr lang="en-US" b="1" dirty="0">
                <a:solidFill>
                  <a:srgbClr val="FF3300"/>
                </a:solidFill>
              </a:rPr>
              <a:t>Arrive at AM/PM bus stop 5-10 minutes prior to scheduled pick-up/drop-off time</a:t>
            </a:r>
          </a:p>
          <a:p>
            <a:r>
              <a:rPr lang="en-US" b="1" dirty="0">
                <a:solidFill>
                  <a:srgbClr val="FF3300"/>
                </a:solidFill>
              </a:rPr>
              <a:t>Reinforce bus safety rules with your child</a:t>
            </a:r>
          </a:p>
          <a:p>
            <a:r>
              <a:rPr lang="en-US" b="1" dirty="0">
                <a:solidFill>
                  <a:srgbClr val="FF3300"/>
                </a:solidFill>
              </a:rPr>
              <a:t>Emphasize appropriate student behavior on the school bus</a:t>
            </a:r>
          </a:p>
          <a:p>
            <a:r>
              <a:rPr lang="en-US" b="1" dirty="0">
                <a:solidFill>
                  <a:srgbClr val="FF3300"/>
                </a:solidFill>
              </a:rPr>
              <a:t>Reinforce use of seat belts </a:t>
            </a:r>
          </a:p>
          <a:p>
            <a:r>
              <a:rPr lang="en-US" b="1" dirty="0">
                <a:solidFill>
                  <a:srgbClr val="FF3300"/>
                </a:solidFill>
              </a:rPr>
              <a:t>Per NYS Regulations parents or unauthorized adults are not permitted to enter the school bus</a:t>
            </a:r>
          </a:p>
          <a:p>
            <a:r>
              <a:rPr lang="en-US" b="1" dirty="0">
                <a:solidFill>
                  <a:srgbClr val="FF3300"/>
                </a:solidFill>
              </a:rPr>
              <a:t>Temporary transportation to an alternate location – request must be submitted to school for building approval. Students are not permitted to ride a different bus without prior approval. School Dismissal Manager.</a:t>
            </a:r>
          </a:p>
          <a:p>
            <a:r>
              <a:rPr lang="en-US" b="1" dirty="0">
                <a:solidFill>
                  <a:srgbClr val="FF3300"/>
                </a:solidFill>
              </a:rPr>
              <a:t>Don’t “encourage” bus drivers to change routes or bus stops</a:t>
            </a:r>
          </a:p>
          <a:p>
            <a:r>
              <a:rPr lang="en-US" b="1" dirty="0">
                <a:solidFill>
                  <a:srgbClr val="FF3300"/>
                </a:solidFill>
              </a:rPr>
              <a:t>Communicate bus stop or route concerns to the transportation office at 241-6001</a:t>
            </a:r>
          </a:p>
          <a:p>
            <a:r>
              <a:rPr lang="en-US" b="1" dirty="0">
                <a:solidFill>
                  <a:srgbClr val="FF3300"/>
                </a:solidFill>
              </a:rPr>
              <a:t>Change of Address – </a:t>
            </a:r>
            <a:r>
              <a:rPr lang="en-US" sz="3300" b="1" dirty="0">
                <a:solidFill>
                  <a:srgbClr val="FF3300"/>
                </a:solidFill>
              </a:rPr>
              <a:t>BCSD Central Registrar</a:t>
            </a:r>
          </a:p>
          <a:p>
            <a:r>
              <a:rPr lang="en-US" b="1" dirty="0">
                <a:solidFill>
                  <a:srgbClr val="FF3300"/>
                </a:solidFill>
              </a:rPr>
              <a:t>District Transportation Forms – </a:t>
            </a:r>
            <a:r>
              <a:rPr lang="en-US" sz="3300" b="1" dirty="0">
                <a:solidFill>
                  <a:srgbClr val="FF3300"/>
                </a:solidFill>
              </a:rPr>
              <a:t>Transportation page of District website</a:t>
            </a:r>
          </a:p>
          <a:p>
            <a:pPr lvl="1"/>
            <a:r>
              <a:rPr lang="en-US" sz="3300" b="1" dirty="0">
                <a:solidFill>
                  <a:srgbClr val="FF3300"/>
                </a:solidFill>
              </a:rPr>
              <a:t>Day Care Transportation Request</a:t>
            </a:r>
          </a:p>
          <a:p>
            <a:pPr lvl="1"/>
            <a:r>
              <a:rPr lang="en-US" sz="3300" b="1" dirty="0">
                <a:solidFill>
                  <a:srgbClr val="FF3300"/>
                </a:solidFill>
              </a:rPr>
              <a:t>Drop-off Authorization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105400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921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District Routing Policies/Practices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70709"/>
            <a:ext cx="8610600" cy="545869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Transportation is provided for all resident students who live more than ½ mile from the school they attend.</a:t>
            </a:r>
          </a:p>
          <a:p>
            <a:r>
              <a:rPr lang="en-US" b="1" dirty="0">
                <a:solidFill>
                  <a:srgbClr val="0070C0"/>
                </a:solidFill>
              </a:rPr>
              <a:t>Primary concern in establishing bus routes and stops is safety.</a:t>
            </a:r>
          </a:p>
          <a:p>
            <a:r>
              <a:rPr lang="en-US" b="1" dirty="0">
                <a:solidFill>
                  <a:srgbClr val="0070C0"/>
                </a:solidFill>
              </a:rPr>
              <a:t>We attempt to maximize as many right-side pick-ups and drop-offs as possible; limiting crossing in front of the bus.</a:t>
            </a:r>
          </a:p>
          <a:p>
            <a:r>
              <a:rPr lang="en-US" b="1" dirty="0">
                <a:solidFill>
                  <a:srgbClr val="0070C0"/>
                </a:solidFill>
              </a:rPr>
              <a:t>Bus routes are designed to maximize seating capacity while taking length of ride into consideration. </a:t>
            </a:r>
          </a:p>
          <a:p>
            <a:r>
              <a:rPr lang="en-US" b="1" dirty="0">
                <a:solidFill>
                  <a:srgbClr val="0070C0"/>
                </a:solidFill>
              </a:rPr>
              <a:t>Buses are routed on Town maintained roads. Generally speaking buses do not enter cul-de-sacs, dead end streets, etc.</a:t>
            </a:r>
          </a:p>
          <a:p>
            <a:r>
              <a:rPr lang="en-US" b="1" dirty="0">
                <a:solidFill>
                  <a:srgbClr val="0070C0"/>
                </a:solidFill>
              </a:rPr>
              <a:t>Kindergarten students must be received at a bus stop by a parent or other previously authorized adult.</a:t>
            </a:r>
          </a:p>
          <a:p>
            <a:r>
              <a:rPr lang="en-US" b="1" dirty="0">
                <a:solidFill>
                  <a:srgbClr val="0070C0"/>
                </a:solidFill>
              </a:rPr>
              <a:t>Drop-off of students in grades 1 - 5 to authorized person(s) is permitted with receipt of written request. </a:t>
            </a:r>
          </a:p>
          <a:p>
            <a:r>
              <a:rPr lang="en-US" b="1" dirty="0">
                <a:solidFill>
                  <a:srgbClr val="0070C0"/>
                </a:solidFill>
              </a:rPr>
              <a:t>Day Care Transportation: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Provider licensed by Westchester County from all elementary schools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Unlicensed provider only within school’s attendance zone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450205"/>
              </p:ext>
            </p:extLst>
          </p:nvPr>
        </p:nvGraphicFramePr>
        <p:xfrm>
          <a:off x="228600" y="228600"/>
          <a:ext cx="86106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59" imgH="5829107" progId="AcroExch.Document.DC">
                  <p:embed/>
                </p:oleObj>
              </mc:Choice>
              <mc:Fallback>
                <p:oleObj name="Acrobat Document" r:id="rId2" imgW="7543559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228600"/>
                        <a:ext cx="86106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5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Bell MT" panose="02020503060305020303" pitchFamily="18" charset="0"/>
              </a:rPr>
              <a:t>What to Expect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Receipt of bus schedule information – </a:t>
            </a:r>
            <a:r>
              <a:rPr lang="en-US" sz="2800" b="1" dirty="0">
                <a:solidFill>
                  <a:srgbClr val="7030A0"/>
                </a:solidFill>
                <a:latin typeface="Bell MT" panose="02020503060305020303" pitchFamily="18" charset="0"/>
              </a:rPr>
              <a:t>first two weeks of August by mail </a:t>
            </a:r>
            <a:r>
              <a:rPr lang="en-US" sz="2800" b="1">
                <a:solidFill>
                  <a:srgbClr val="7030A0"/>
                </a:solidFill>
                <a:latin typeface="Bell MT" panose="02020503060305020303" pitchFamily="18" charset="0"/>
              </a:rPr>
              <a:t>and available in Parent Portal</a:t>
            </a:r>
            <a:endParaRPr lang="en-US" sz="2800" b="1" dirty="0">
              <a:solidFill>
                <a:srgbClr val="7030A0"/>
              </a:solidFill>
              <a:latin typeface="Bell MT" panose="02020503060305020303" pitchFamily="18" charset="0"/>
            </a:endParaRPr>
          </a:p>
          <a:p>
            <a:pPr lvl="1"/>
            <a:r>
              <a:rPr lang="en-US" sz="2400" b="1" dirty="0">
                <a:solidFill>
                  <a:srgbClr val="7030A0"/>
                </a:solidFill>
                <a:latin typeface="Bell MT" panose="02020503060305020303" pitchFamily="18" charset="0"/>
              </a:rPr>
              <a:t>Please help your child learn their bus # and stop location</a:t>
            </a:r>
          </a:p>
          <a:p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Day Care Request and Drop-off Authorization – </a:t>
            </a:r>
            <a:r>
              <a:rPr lang="en-US" sz="2400" b="1" dirty="0">
                <a:solidFill>
                  <a:srgbClr val="7030A0"/>
                </a:solidFill>
                <a:latin typeface="Bell MT" panose="02020503060305020303" pitchFamily="18" charset="0"/>
              </a:rPr>
              <a:t>must be submitted by July 15 to ensure transportation for the start of the school year</a:t>
            </a:r>
          </a:p>
          <a:p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First Day of School – September 3, 2024</a:t>
            </a:r>
          </a:p>
          <a:p>
            <a:pPr lvl="1"/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Timing of bus routes for first week</a:t>
            </a:r>
          </a:p>
          <a:p>
            <a:pPr lvl="2"/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AM – driver familiarity of students and stop locations</a:t>
            </a:r>
          </a:p>
          <a:p>
            <a:pPr lvl="2"/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PM – release of buses from school may be delayed to make sure all students are accounted for and on correct bus.</a:t>
            </a:r>
          </a:p>
          <a:p>
            <a:pPr lvl="2"/>
            <a:r>
              <a:rPr lang="en-US" b="1" dirty="0">
                <a:solidFill>
                  <a:srgbClr val="7030A0"/>
                </a:solidFill>
                <a:latin typeface="Bell MT" panose="02020503060305020303" pitchFamily="18" charset="0"/>
              </a:rPr>
              <a:t>Bus Safety/Evacuation Drill – 3 NYS mandated drills; first within first 7 days of school.</a:t>
            </a:r>
          </a:p>
          <a:p>
            <a:pPr marL="914400" lvl="2" indent="0">
              <a:buNone/>
            </a:pPr>
            <a:endParaRPr lang="en-US" b="1" dirty="0">
              <a:solidFill>
                <a:srgbClr val="7030A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43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845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Bell MT</vt:lpstr>
      <vt:lpstr>Calibri</vt:lpstr>
      <vt:lpstr>Office Theme</vt:lpstr>
      <vt:lpstr>Acrobat Document</vt:lpstr>
      <vt:lpstr>Bedford Central School District</vt:lpstr>
      <vt:lpstr>District Transportation Overview</vt:lpstr>
      <vt:lpstr>Highly Regulated Industry- Drivers</vt:lpstr>
      <vt:lpstr>Highly Regulated Industry - Vehicles</vt:lpstr>
      <vt:lpstr>Driver Responsibilities</vt:lpstr>
      <vt:lpstr>Parental Responsibilities</vt:lpstr>
      <vt:lpstr>District Routing Policies/Practices</vt:lpstr>
      <vt:lpstr>PowerPoint Presentation</vt:lpstr>
      <vt:lpstr>What to Expect</vt:lpstr>
      <vt:lpstr>Questions?</vt:lpstr>
    </vt:vector>
  </TitlesOfParts>
  <Company>Bedford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Bedford Central School District</dc:title>
  <dc:creator>Betz, Mark</dc:creator>
  <cp:lastModifiedBy>Connolly, Mark</cp:lastModifiedBy>
  <cp:revision>65</cp:revision>
  <cp:lastPrinted>2022-06-06T18:30:11Z</cp:lastPrinted>
  <dcterms:created xsi:type="dcterms:W3CDTF">2015-05-13T00:40:14Z</dcterms:created>
  <dcterms:modified xsi:type="dcterms:W3CDTF">2024-05-21T13:19:25Z</dcterms:modified>
</cp:coreProperties>
</file>